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flv" ContentType="video/x-fl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91.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15.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16.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117.xml" ContentType="application/vnd.openxmlformats-officedocument.presentationml.tags+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148"/>
  </p:notesMasterIdLst>
  <p:sldIdLst>
    <p:sldId id="256" r:id="rId9"/>
    <p:sldId id="439" r:id="rId10"/>
    <p:sldId id="257" r:id="rId11"/>
    <p:sldId id="258" r:id="rId12"/>
    <p:sldId id="259" r:id="rId13"/>
    <p:sldId id="260"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5" r:id="rId33"/>
    <p:sldId id="314" r:id="rId34"/>
    <p:sldId id="316" r:id="rId35"/>
    <p:sldId id="318" r:id="rId36"/>
    <p:sldId id="320" r:id="rId37"/>
    <p:sldId id="319" r:id="rId38"/>
    <p:sldId id="321" r:id="rId39"/>
    <p:sldId id="322" r:id="rId40"/>
    <p:sldId id="323" r:id="rId41"/>
    <p:sldId id="324" r:id="rId42"/>
    <p:sldId id="326" r:id="rId43"/>
    <p:sldId id="325" r:id="rId44"/>
    <p:sldId id="327" r:id="rId45"/>
    <p:sldId id="328" r:id="rId46"/>
    <p:sldId id="329" r:id="rId47"/>
    <p:sldId id="330" r:id="rId48"/>
    <p:sldId id="317" r:id="rId49"/>
    <p:sldId id="333" r:id="rId50"/>
    <p:sldId id="331" r:id="rId51"/>
    <p:sldId id="332" r:id="rId52"/>
    <p:sldId id="334" r:id="rId53"/>
    <p:sldId id="335" r:id="rId54"/>
    <p:sldId id="336" r:id="rId55"/>
    <p:sldId id="337" r:id="rId56"/>
    <p:sldId id="338" r:id="rId57"/>
    <p:sldId id="339" r:id="rId58"/>
    <p:sldId id="340" r:id="rId59"/>
    <p:sldId id="341" r:id="rId60"/>
    <p:sldId id="342" r:id="rId61"/>
    <p:sldId id="345" r:id="rId62"/>
    <p:sldId id="347" r:id="rId63"/>
    <p:sldId id="346" r:id="rId64"/>
    <p:sldId id="348" r:id="rId65"/>
    <p:sldId id="349" r:id="rId66"/>
    <p:sldId id="350" r:id="rId67"/>
    <p:sldId id="351" r:id="rId68"/>
    <p:sldId id="352" r:id="rId69"/>
    <p:sldId id="353" r:id="rId70"/>
    <p:sldId id="354" r:id="rId71"/>
    <p:sldId id="355" r:id="rId72"/>
    <p:sldId id="356" r:id="rId73"/>
    <p:sldId id="358" r:id="rId74"/>
    <p:sldId id="357" r:id="rId75"/>
    <p:sldId id="359" r:id="rId76"/>
    <p:sldId id="361" r:id="rId77"/>
    <p:sldId id="362" r:id="rId78"/>
    <p:sldId id="363" r:id="rId79"/>
    <p:sldId id="364" r:id="rId80"/>
    <p:sldId id="365" r:id="rId81"/>
    <p:sldId id="366" r:id="rId82"/>
    <p:sldId id="367" r:id="rId83"/>
    <p:sldId id="368" r:id="rId84"/>
    <p:sldId id="369" r:id="rId85"/>
    <p:sldId id="370" r:id="rId86"/>
    <p:sldId id="393" r:id="rId87"/>
    <p:sldId id="371" r:id="rId88"/>
    <p:sldId id="372" r:id="rId89"/>
    <p:sldId id="373" r:id="rId90"/>
    <p:sldId id="414" r:id="rId91"/>
    <p:sldId id="416" r:id="rId92"/>
    <p:sldId id="415" r:id="rId93"/>
    <p:sldId id="417" r:id="rId94"/>
    <p:sldId id="418" r:id="rId95"/>
    <p:sldId id="419" r:id="rId96"/>
    <p:sldId id="420" r:id="rId97"/>
    <p:sldId id="421" r:id="rId98"/>
    <p:sldId id="422" r:id="rId99"/>
    <p:sldId id="423" r:id="rId100"/>
    <p:sldId id="425" r:id="rId101"/>
    <p:sldId id="426" r:id="rId102"/>
    <p:sldId id="427" r:id="rId103"/>
    <p:sldId id="428" r:id="rId104"/>
    <p:sldId id="374" r:id="rId105"/>
    <p:sldId id="375" r:id="rId106"/>
    <p:sldId id="377" r:id="rId107"/>
    <p:sldId id="378" r:id="rId108"/>
    <p:sldId id="379" r:id="rId109"/>
    <p:sldId id="380" r:id="rId110"/>
    <p:sldId id="381" r:id="rId111"/>
    <p:sldId id="382" r:id="rId112"/>
    <p:sldId id="384" r:id="rId113"/>
    <p:sldId id="385" r:id="rId114"/>
    <p:sldId id="386" r:id="rId115"/>
    <p:sldId id="387" r:id="rId116"/>
    <p:sldId id="388" r:id="rId117"/>
    <p:sldId id="391" r:id="rId118"/>
    <p:sldId id="390" r:id="rId119"/>
    <p:sldId id="389" r:id="rId120"/>
    <p:sldId id="392" r:id="rId121"/>
    <p:sldId id="395" r:id="rId122"/>
    <p:sldId id="398" r:id="rId123"/>
    <p:sldId id="397" r:id="rId124"/>
    <p:sldId id="399" r:id="rId125"/>
    <p:sldId id="401" r:id="rId126"/>
    <p:sldId id="403" r:id="rId127"/>
    <p:sldId id="404" r:id="rId128"/>
    <p:sldId id="407" r:id="rId129"/>
    <p:sldId id="405" r:id="rId130"/>
    <p:sldId id="406" r:id="rId131"/>
    <p:sldId id="408" r:id="rId132"/>
    <p:sldId id="409" r:id="rId133"/>
    <p:sldId id="410" r:id="rId134"/>
    <p:sldId id="400" r:id="rId135"/>
    <p:sldId id="411" r:id="rId136"/>
    <p:sldId id="412" r:id="rId137"/>
    <p:sldId id="429" r:id="rId138"/>
    <p:sldId id="430" r:id="rId139"/>
    <p:sldId id="431" r:id="rId140"/>
    <p:sldId id="433" r:id="rId141"/>
    <p:sldId id="432" r:id="rId142"/>
    <p:sldId id="434" r:id="rId143"/>
    <p:sldId id="436" r:id="rId144"/>
    <p:sldId id="438" r:id="rId145"/>
    <p:sldId id="396" r:id="rId146"/>
    <p:sldId id="435" r:id="rId1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0" d="100"/>
          <a:sy n="100" d="100"/>
        </p:scale>
        <p:origin x="778"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viewProps" Target="viewProps.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608861-8719-402B-9743-743C155DE82B}" type="doc">
      <dgm:prSet loTypeId="urn:microsoft.com/office/officeart/2005/8/layout/venn1" loCatId="relationship" qsTypeId="urn:microsoft.com/office/officeart/2005/8/quickstyle/3d4" qsCatId="3D" csTypeId="urn:microsoft.com/office/officeart/2005/8/colors/colorful3" csCatId="colorful" phldr="1"/>
      <dgm:spPr/>
      <dgm:t>
        <a:bodyPr/>
        <a:lstStyle/>
        <a:p>
          <a:endParaRPr lang="zh-CN" altLang="en-US"/>
        </a:p>
      </dgm:t>
    </dgm:pt>
    <dgm:pt modelId="{8D654338-3922-4405-85DC-0342178D691C}">
      <dgm:prSet/>
      <dgm:spPr/>
      <dgm:t>
        <a:bodyPr/>
        <a:lstStyle/>
        <a:p>
          <a:pPr rtl="0"/>
          <a:r>
            <a:rPr lang="en-US" dirty="0" smtClean="0"/>
            <a:t>Convolution</a:t>
          </a:r>
          <a:endParaRPr lang="zh-CN" dirty="0"/>
        </a:p>
      </dgm:t>
    </dgm:pt>
    <dgm:pt modelId="{974D67EA-53EC-42C6-A969-B4210D2D609E}" type="parTrans" cxnId="{8124ED74-FE88-4259-B613-75D24D1B01C3}">
      <dgm:prSet/>
      <dgm:spPr/>
      <dgm:t>
        <a:bodyPr/>
        <a:lstStyle/>
        <a:p>
          <a:endParaRPr lang="zh-CN" altLang="en-US"/>
        </a:p>
      </dgm:t>
    </dgm:pt>
    <dgm:pt modelId="{7C714561-3CF8-4387-9203-9E8809F78443}" type="sibTrans" cxnId="{8124ED74-FE88-4259-B613-75D24D1B01C3}">
      <dgm:prSet/>
      <dgm:spPr/>
      <dgm:t>
        <a:bodyPr/>
        <a:lstStyle/>
        <a:p>
          <a:endParaRPr lang="zh-CN" altLang="en-US"/>
        </a:p>
      </dgm:t>
    </dgm:pt>
    <dgm:pt modelId="{DF1749F9-6C79-4805-88F7-9E43B322AD54}" type="pres">
      <dgm:prSet presAssocID="{9E608861-8719-402B-9743-743C155DE82B}" presName="compositeShape" presStyleCnt="0">
        <dgm:presLayoutVars>
          <dgm:chMax val="7"/>
          <dgm:dir/>
          <dgm:resizeHandles val="exact"/>
        </dgm:presLayoutVars>
      </dgm:prSet>
      <dgm:spPr/>
      <dgm:t>
        <a:bodyPr/>
        <a:lstStyle/>
        <a:p>
          <a:endParaRPr lang="zh-CN" altLang="en-US"/>
        </a:p>
      </dgm:t>
    </dgm:pt>
    <dgm:pt modelId="{281640B8-71F7-4FD6-942B-BDC57A409A16}" type="pres">
      <dgm:prSet presAssocID="{8D654338-3922-4405-85DC-0342178D691C}" presName="circ1TxSh" presStyleLbl="vennNode1" presStyleIdx="0" presStyleCnt="1" custScaleX="388235" custLinFactNeighborX="680" custLinFactNeighborY="-11765"/>
      <dgm:spPr/>
      <dgm:t>
        <a:bodyPr/>
        <a:lstStyle/>
        <a:p>
          <a:endParaRPr lang="zh-CN" altLang="en-US"/>
        </a:p>
      </dgm:t>
    </dgm:pt>
  </dgm:ptLst>
  <dgm:cxnLst>
    <dgm:cxn modelId="{3CB425F4-69F2-49C5-97EC-2874A50B9494}" type="presOf" srcId="{8D654338-3922-4405-85DC-0342178D691C}" destId="{281640B8-71F7-4FD6-942B-BDC57A409A16}" srcOrd="0" destOrd="0" presId="urn:microsoft.com/office/officeart/2005/8/layout/venn1"/>
    <dgm:cxn modelId="{B2945890-C644-4D66-B48A-3217C09DB637}" type="presOf" srcId="{9E608861-8719-402B-9743-743C155DE82B}" destId="{DF1749F9-6C79-4805-88F7-9E43B322AD54}" srcOrd="0" destOrd="0" presId="urn:microsoft.com/office/officeart/2005/8/layout/venn1"/>
    <dgm:cxn modelId="{8124ED74-FE88-4259-B613-75D24D1B01C3}" srcId="{9E608861-8719-402B-9743-743C155DE82B}" destId="{8D654338-3922-4405-85DC-0342178D691C}" srcOrd="0" destOrd="0" parTransId="{974D67EA-53EC-42C6-A969-B4210D2D609E}" sibTransId="{7C714561-3CF8-4387-9203-9E8809F78443}"/>
    <dgm:cxn modelId="{1BA039E9-4CFE-48CB-968E-E8A88D7901C9}" type="presParOf" srcId="{DF1749F9-6C79-4805-88F7-9E43B322AD54}" destId="{281640B8-71F7-4FD6-942B-BDC57A409A16}" srcOrd="0"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6E8562-9522-488F-88C5-718ADD6D3CAE}" type="doc">
      <dgm:prSet loTypeId="urn:microsoft.com/office/officeart/2005/8/layout/venn1" loCatId="relationship" qsTypeId="urn:microsoft.com/office/officeart/2005/8/quickstyle/3d2" qsCatId="3D" csTypeId="urn:microsoft.com/office/officeart/2005/8/colors/colorful1" csCatId="colorful" phldr="1"/>
      <dgm:spPr/>
      <dgm:t>
        <a:bodyPr/>
        <a:lstStyle/>
        <a:p>
          <a:endParaRPr lang="zh-CN" altLang="en-US"/>
        </a:p>
      </dgm:t>
    </dgm:pt>
    <dgm:pt modelId="{E9BC5D3C-2AB9-4EC7-A8BA-D3E1C2892540}">
      <dgm:prSet/>
      <dgm:spPr/>
      <dgm:t>
        <a:bodyPr/>
        <a:lstStyle/>
        <a:p>
          <a:pPr rtl="0"/>
          <a:r>
            <a:rPr lang="en-US" b="1" dirty="0" smtClean="0">
              <a:solidFill>
                <a:srgbClr val="FFFF00"/>
              </a:solidFill>
            </a:rPr>
            <a:t>Is this correct?</a:t>
          </a:r>
          <a:endParaRPr lang="zh-CN" b="1" dirty="0">
            <a:solidFill>
              <a:srgbClr val="FFFF00"/>
            </a:solidFill>
          </a:endParaRPr>
        </a:p>
      </dgm:t>
    </dgm:pt>
    <dgm:pt modelId="{994C01F4-888E-4F30-80DC-39A969C91C78}" type="parTrans" cxnId="{1E866983-8A14-4825-93CF-14277367B315}">
      <dgm:prSet/>
      <dgm:spPr/>
      <dgm:t>
        <a:bodyPr/>
        <a:lstStyle/>
        <a:p>
          <a:endParaRPr lang="zh-CN" altLang="en-US"/>
        </a:p>
      </dgm:t>
    </dgm:pt>
    <dgm:pt modelId="{CBCD8490-6868-4279-97EB-EA7999499EE1}" type="sibTrans" cxnId="{1E866983-8A14-4825-93CF-14277367B315}">
      <dgm:prSet/>
      <dgm:spPr/>
      <dgm:t>
        <a:bodyPr/>
        <a:lstStyle/>
        <a:p>
          <a:endParaRPr lang="zh-CN" altLang="en-US"/>
        </a:p>
      </dgm:t>
    </dgm:pt>
    <dgm:pt modelId="{792E41F3-4E3B-4CFC-BD11-0EF95E7AC364}" type="pres">
      <dgm:prSet presAssocID="{F16E8562-9522-488F-88C5-718ADD6D3CAE}" presName="compositeShape" presStyleCnt="0">
        <dgm:presLayoutVars>
          <dgm:chMax val="7"/>
          <dgm:dir/>
          <dgm:resizeHandles val="exact"/>
        </dgm:presLayoutVars>
      </dgm:prSet>
      <dgm:spPr/>
      <dgm:t>
        <a:bodyPr/>
        <a:lstStyle/>
        <a:p>
          <a:endParaRPr lang="zh-CN" altLang="en-US"/>
        </a:p>
      </dgm:t>
    </dgm:pt>
    <dgm:pt modelId="{8A155486-830A-4DB0-9FD4-E18D008CDDD7}" type="pres">
      <dgm:prSet presAssocID="{E9BC5D3C-2AB9-4EC7-A8BA-D3E1C2892540}" presName="circ1TxSh" presStyleLbl="vennNode1" presStyleIdx="0" presStyleCnt="1" custScaleX="299472" custLinFactNeighborX="-587" custLinFactNeighborY="-31250"/>
      <dgm:spPr/>
      <dgm:t>
        <a:bodyPr/>
        <a:lstStyle/>
        <a:p>
          <a:endParaRPr lang="zh-CN" altLang="en-US"/>
        </a:p>
      </dgm:t>
    </dgm:pt>
  </dgm:ptLst>
  <dgm:cxnLst>
    <dgm:cxn modelId="{440D4D12-6B9E-4268-9F06-21B9FF288F1E}" type="presOf" srcId="{F16E8562-9522-488F-88C5-718ADD6D3CAE}" destId="{792E41F3-4E3B-4CFC-BD11-0EF95E7AC364}" srcOrd="0" destOrd="0" presId="urn:microsoft.com/office/officeart/2005/8/layout/venn1"/>
    <dgm:cxn modelId="{1E866983-8A14-4825-93CF-14277367B315}" srcId="{F16E8562-9522-488F-88C5-718ADD6D3CAE}" destId="{E9BC5D3C-2AB9-4EC7-A8BA-D3E1C2892540}" srcOrd="0" destOrd="0" parTransId="{994C01F4-888E-4F30-80DC-39A969C91C78}" sibTransId="{CBCD8490-6868-4279-97EB-EA7999499EE1}"/>
    <dgm:cxn modelId="{0CC572E8-06BD-4428-8160-55C93964AE42}" type="presOf" srcId="{E9BC5D3C-2AB9-4EC7-A8BA-D3E1C2892540}" destId="{8A155486-830A-4DB0-9FD4-E18D008CDDD7}" srcOrd="0" destOrd="0" presId="urn:microsoft.com/office/officeart/2005/8/layout/venn1"/>
    <dgm:cxn modelId="{B4F578AA-2E82-4357-BF2A-AB4FD88315AE}" type="presParOf" srcId="{792E41F3-4E3B-4CFC-BD11-0EF95E7AC364}" destId="{8A155486-830A-4DB0-9FD4-E18D008CDDD7}"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3D5E94E-7A82-4B4E-B33E-C4CA086A12AA}" type="doc">
      <dgm:prSet loTypeId="urn:microsoft.com/office/officeart/2005/8/layout/target3" loCatId="relationship" qsTypeId="urn:microsoft.com/office/officeart/2005/8/quickstyle/3d1" qsCatId="3D" csTypeId="urn:microsoft.com/office/officeart/2005/8/colors/colorful1" csCatId="colorful" phldr="1"/>
      <dgm:spPr/>
      <dgm:t>
        <a:bodyPr/>
        <a:lstStyle/>
        <a:p>
          <a:endParaRPr lang="zh-CN" altLang="en-US"/>
        </a:p>
      </dgm:t>
    </dgm:pt>
    <dgm:pt modelId="{D17D135C-95A0-461A-83B6-07CECFAB59C5}">
      <dgm:prSet custT="1"/>
      <dgm:spPr/>
      <dgm:t>
        <a:bodyPr/>
        <a:lstStyle/>
        <a:p>
          <a:pPr algn="l" rtl="0"/>
          <a:r>
            <a:rPr lang="en-US" sz="2800" b="1" dirty="0" smtClean="0"/>
            <a:t>Realize that if we start with a uniform prior distribution (state of maximum confusion), and we then move, we MUST end up with the uniform distribution. Since this problem starts with a state of maximum confusion and </a:t>
          </a:r>
          <a:r>
            <a:rPr lang="en-US" sz="2800" b="1" i="1" dirty="0" smtClean="0"/>
            <a:t>then </a:t>
          </a:r>
          <a:r>
            <a:rPr lang="en-US" sz="2800" b="1" dirty="0" smtClean="0"/>
            <a:t>moves (which, remember, never increases our knowledge of the system), we must remain in the maximally confused state.</a:t>
          </a:r>
          <a:endParaRPr lang="zh-CN" sz="2800" b="1" dirty="0"/>
        </a:p>
      </dgm:t>
    </dgm:pt>
    <dgm:pt modelId="{6B4C6BDF-632B-4F9F-AE1F-F96342B6056F}" type="parTrans" cxnId="{5EE94D33-1DAB-4901-9DD6-D2D28AC1F810}">
      <dgm:prSet/>
      <dgm:spPr/>
      <dgm:t>
        <a:bodyPr/>
        <a:lstStyle/>
        <a:p>
          <a:endParaRPr lang="zh-CN" altLang="en-US"/>
        </a:p>
      </dgm:t>
    </dgm:pt>
    <dgm:pt modelId="{3B5DE528-4E41-4FED-BF85-3CB804F6461F}" type="sibTrans" cxnId="{5EE94D33-1DAB-4901-9DD6-D2D28AC1F810}">
      <dgm:prSet/>
      <dgm:spPr/>
      <dgm:t>
        <a:bodyPr/>
        <a:lstStyle/>
        <a:p>
          <a:endParaRPr lang="zh-CN" altLang="en-US"/>
        </a:p>
      </dgm:t>
    </dgm:pt>
    <dgm:pt modelId="{0DD07E26-2743-4EC8-9982-B1C2D487170B}" type="pres">
      <dgm:prSet presAssocID="{F3D5E94E-7A82-4B4E-B33E-C4CA086A12AA}" presName="Name0" presStyleCnt="0">
        <dgm:presLayoutVars>
          <dgm:chMax val="7"/>
          <dgm:dir/>
          <dgm:animLvl val="lvl"/>
          <dgm:resizeHandles val="exact"/>
        </dgm:presLayoutVars>
      </dgm:prSet>
      <dgm:spPr/>
      <dgm:t>
        <a:bodyPr/>
        <a:lstStyle/>
        <a:p>
          <a:endParaRPr lang="zh-CN" altLang="en-US"/>
        </a:p>
      </dgm:t>
    </dgm:pt>
    <dgm:pt modelId="{C90A97D4-BF42-48FB-9A86-088C98E1E5F3}" type="pres">
      <dgm:prSet presAssocID="{D17D135C-95A0-461A-83B6-07CECFAB59C5}" presName="circle1" presStyleLbl="node1" presStyleIdx="0" presStyleCnt="1"/>
      <dgm:spPr/>
    </dgm:pt>
    <dgm:pt modelId="{91F61290-CFAE-437C-A592-3B6A1D9F57F3}" type="pres">
      <dgm:prSet presAssocID="{D17D135C-95A0-461A-83B6-07CECFAB59C5}" presName="space" presStyleCnt="0"/>
      <dgm:spPr/>
    </dgm:pt>
    <dgm:pt modelId="{F4A9390B-2DD9-4AC3-9E96-198FE81F4721}" type="pres">
      <dgm:prSet presAssocID="{D17D135C-95A0-461A-83B6-07CECFAB59C5}" presName="rect1" presStyleLbl="alignAcc1" presStyleIdx="0" presStyleCnt="1"/>
      <dgm:spPr/>
      <dgm:t>
        <a:bodyPr/>
        <a:lstStyle/>
        <a:p>
          <a:endParaRPr lang="zh-CN" altLang="en-US"/>
        </a:p>
      </dgm:t>
    </dgm:pt>
    <dgm:pt modelId="{9C5F384C-36D0-46B3-87A9-466D2346DB3B}" type="pres">
      <dgm:prSet presAssocID="{D17D135C-95A0-461A-83B6-07CECFAB59C5}" presName="rect1ParTxNoCh" presStyleLbl="alignAcc1" presStyleIdx="0" presStyleCnt="1">
        <dgm:presLayoutVars>
          <dgm:chMax val="1"/>
          <dgm:bulletEnabled val="1"/>
        </dgm:presLayoutVars>
      </dgm:prSet>
      <dgm:spPr/>
      <dgm:t>
        <a:bodyPr/>
        <a:lstStyle/>
        <a:p>
          <a:endParaRPr lang="zh-CN" altLang="en-US"/>
        </a:p>
      </dgm:t>
    </dgm:pt>
  </dgm:ptLst>
  <dgm:cxnLst>
    <dgm:cxn modelId="{5EE94D33-1DAB-4901-9DD6-D2D28AC1F810}" srcId="{F3D5E94E-7A82-4B4E-B33E-C4CA086A12AA}" destId="{D17D135C-95A0-461A-83B6-07CECFAB59C5}" srcOrd="0" destOrd="0" parTransId="{6B4C6BDF-632B-4F9F-AE1F-F96342B6056F}" sibTransId="{3B5DE528-4E41-4FED-BF85-3CB804F6461F}"/>
    <dgm:cxn modelId="{7C2D6230-C4CD-4656-A0BD-3F63B0298BA6}" type="presOf" srcId="{D17D135C-95A0-461A-83B6-07CECFAB59C5}" destId="{9C5F384C-36D0-46B3-87A9-466D2346DB3B}" srcOrd="1" destOrd="0" presId="urn:microsoft.com/office/officeart/2005/8/layout/target3"/>
    <dgm:cxn modelId="{4F359CD3-ACA9-471E-AFCE-16879FF36F54}" type="presOf" srcId="{D17D135C-95A0-461A-83B6-07CECFAB59C5}" destId="{F4A9390B-2DD9-4AC3-9E96-198FE81F4721}" srcOrd="0" destOrd="0" presId="urn:microsoft.com/office/officeart/2005/8/layout/target3"/>
    <dgm:cxn modelId="{AE14A221-4664-4978-95E4-26505D83FBAC}" type="presOf" srcId="{F3D5E94E-7A82-4B4E-B33E-C4CA086A12AA}" destId="{0DD07E26-2743-4EC8-9982-B1C2D487170B}" srcOrd="0" destOrd="0" presId="urn:microsoft.com/office/officeart/2005/8/layout/target3"/>
    <dgm:cxn modelId="{646CA3CF-F6EB-4495-8142-142651E3FF57}" type="presParOf" srcId="{0DD07E26-2743-4EC8-9982-B1C2D487170B}" destId="{C90A97D4-BF42-48FB-9A86-088C98E1E5F3}" srcOrd="0" destOrd="0" presId="urn:microsoft.com/office/officeart/2005/8/layout/target3"/>
    <dgm:cxn modelId="{8B59884D-1C0D-4327-B780-615056415949}" type="presParOf" srcId="{0DD07E26-2743-4EC8-9982-B1C2D487170B}" destId="{91F61290-CFAE-437C-A592-3B6A1D9F57F3}" srcOrd="1" destOrd="0" presId="urn:microsoft.com/office/officeart/2005/8/layout/target3"/>
    <dgm:cxn modelId="{B2CCDDD9-036B-4EE0-8F2E-9C447A0C3734}" type="presParOf" srcId="{0DD07E26-2743-4EC8-9982-B1C2D487170B}" destId="{F4A9390B-2DD9-4AC3-9E96-198FE81F4721}" srcOrd="2" destOrd="0" presId="urn:microsoft.com/office/officeart/2005/8/layout/target3"/>
    <dgm:cxn modelId="{D38E88E4-7D3C-43C6-922F-13979876598C}" type="presParOf" srcId="{0DD07E26-2743-4EC8-9982-B1C2D487170B}" destId="{9C5F384C-36D0-46B3-87A9-466D2346DB3B}"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EAA609-2A1B-43AE-9B26-7833EB5D789A}" type="doc">
      <dgm:prSet loTypeId="urn:microsoft.com/office/officeart/2005/8/layout/vList2" loCatId="list" qsTypeId="urn:microsoft.com/office/officeart/2005/8/quickstyle/3d2" qsCatId="3D" csTypeId="urn:microsoft.com/office/officeart/2005/8/colors/colorful2" csCatId="colorful" phldr="1"/>
      <dgm:spPr/>
      <dgm:t>
        <a:bodyPr/>
        <a:lstStyle/>
        <a:p>
          <a:endParaRPr lang="zh-CN" altLang="en-US"/>
        </a:p>
      </dgm:t>
    </dgm:pt>
    <dgm:pt modelId="{7661B5F9-5669-4323-8FA5-9FCBB4F22E24}">
      <dgm:prSet/>
      <dgm:spPr/>
      <dgm:t>
        <a:bodyPr/>
        <a:lstStyle/>
        <a:p>
          <a:pPr rtl="0"/>
          <a:r>
            <a:rPr lang="en-US" b="1" dirty="0" smtClean="0"/>
            <a:t>After 50 moves, we have lost essentially all information about the robot's location. </a:t>
          </a:r>
          <a:endParaRPr lang="zh-CN" b="1" dirty="0"/>
        </a:p>
      </dgm:t>
    </dgm:pt>
    <dgm:pt modelId="{749FD444-1598-4380-8BDF-E021016A18A4}" type="parTrans" cxnId="{7064A391-97E9-496E-8AEE-D6AA70BF6AA1}">
      <dgm:prSet/>
      <dgm:spPr/>
      <dgm:t>
        <a:bodyPr/>
        <a:lstStyle/>
        <a:p>
          <a:endParaRPr lang="zh-CN" altLang="en-US"/>
        </a:p>
      </dgm:t>
    </dgm:pt>
    <dgm:pt modelId="{7F7AD179-CE8C-4B13-B2F8-92FF0E38A903}" type="sibTrans" cxnId="{7064A391-97E9-496E-8AEE-D6AA70BF6AA1}">
      <dgm:prSet/>
      <dgm:spPr/>
      <dgm:t>
        <a:bodyPr/>
        <a:lstStyle/>
        <a:p>
          <a:endParaRPr lang="zh-CN" altLang="en-US"/>
        </a:p>
      </dgm:t>
    </dgm:pt>
    <dgm:pt modelId="{54B087BB-D83A-46B5-9A6E-2B9E12E18412}">
      <dgm:prSet/>
      <dgm:spPr/>
      <dgm:t>
        <a:bodyPr/>
        <a:lstStyle/>
        <a:p>
          <a:pPr rtl="0"/>
          <a:r>
            <a:rPr lang="en-US" b="1" dirty="0" smtClean="0"/>
            <a:t>We need to be continuously sensing if we want to know the robot's location.</a:t>
          </a:r>
          <a:endParaRPr lang="zh-CN" b="1" dirty="0"/>
        </a:p>
      </dgm:t>
    </dgm:pt>
    <dgm:pt modelId="{20BE8921-6A64-4A28-BFCC-59ACFF94E60F}" type="parTrans" cxnId="{50CB06A3-9FCF-40AD-B15B-E9099F527D1B}">
      <dgm:prSet/>
      <dgm:spPr/>
      <dgm:t>
        <a:bodyPr/>
        <a:lstStyle/>
        <a:p>
          <a:endParaRPr lang="zh-CN" altLang="en-US"/>
        </a:p>
      </dgm:t>
    </dgm:pt>
    <dgm:pt modelId="{5DB3A6B2-4066-4924-AD4F-33855653CD58}" type="sibTrans" cxnId="{50CB06A3-9FCF-40AD-B15B-E9099F527D1B}">
      <dgm:prSet/>
      <dgm:spPr/>
      <dgm:t>
        <a:bodyPr/>
        <a:lstStyle/>
        <a:p>
          <a:endParaRPr lang="zh-CN" altLang="en-US"/>
        </a:p>
      </dgm:t>
    </dgm:pt>
    <dgm:pt modelId="{89C6891C-2EC0-4B3F-A454-C047D0F384E7}" type="pres">
      <dgm:prSet presAssocID="{A9EAA609-2A1B-43AE-9B26-7833EB5D789A}" presName="linear" presStyleCnt="0">
        <dgm:presLayoutVars>
          <dgm:animLvl val="lvl"/>
          <dgm:resizeHandles val="exact"/>
        </dgm:presLayoutVars>
      </dgm:prSet>
      <dgm:spPr/>
      <dgm:t>
        <a:bodyPr/>
        <a:lstStyle/>
        <a:p>
          <a:endParaRPr lang="zh-CN" altLang="en-US"/>
        </a:p>
      </dgm:t>
    </dgm:pt>
    <dgm:pt modelId="{7F10743A-0977-4228-9D04-93F1921AD5A8}" type="pres">
      <dgm:prSet presAssocID="{7661B5F9-5669-4323-8FA5-9FCBB4F22E24}" presName="parentText" presStyleLbl="node1" presStyleIdx="0" presStyleCnt="2">
        <dgm:presLayoutVars>
          <dgm:chMax val="0"/>
          <dgm:bulletEnabled val="1"/>
        </dgm:presLayoutVars>
      </dgm:prSet>
      <dgm:spPr/>
      <dgm:t>
        <a:bodyPr/>
        <a:lstStyle/>
        <a:p>
          <a:endParaRPr lang="zh-CN" altLang="en-US"/>
        </a:p>
      </dgm:t>
    </dgm:pt>
    <dgm:pt modelId="{79AD9783-A89E-4B92-A443-CAF0BA291A1E}" type="pres">
      <dgm:prSet presAssocID="{7F7AD179-CE8C-4B13-B2F8-92FF0E38A903}" presName="spacer" presStyleCnt="0"/>
      <dgm:spPr/>
    </dgm:pt>
    <dgm:pt modelId="{E2F91735-E3BE-4717-87CB-687FFDD7A59B}" type="pres">
      <dgm:prSet presAssocID="{54B087BB-D83A-46B5-9A6E-2B9E12E18412}" presName="parentText" presStyleLbl="node1" presStyleIdx="1" presStyleCnt="2">
        <dgm:presLayoutVars>
          <dgm:chMax val="0"/>
          <dgm:bulletEnabled val="1"/>
        </dgm:presLayoutVars>
      </dgm:prSet>
      <dgm:spPr/>
      <dgm:t>
        <a:bodyPr/>
        <a:lstStyle/>
        <a:p>
          <a:endParaRPr lang="zh-CN" altLang="en-US"/>
        </a:p>
      </dgm:t>
    </dgm:pt>
  </dgm:ptLst>
  <dgm:cxnLst>
    <dgm:cxn modelId="{50CB06A3-9FCF-40AD-B15B-E9099F527D1B}" srcId="{A9EAA609-2A1B-43AE-9B26-7833EB5D789A}" destId="{54B087BB-D83A-46B5-9A6E-2B9E12E18412}" srcOrd="1" destOrd="0" parTransId="{20BE8921-6A64-4A28-BFCC-59ACFF94E60F}" sibTransId="{5DB3A6B2-4066-4924-AD4F-33855653CD58}"/>
    <dgm:cxn modelId="{07CE15F8-3E86-4031-97A3-BF529C4760FE}" type="presOf" srcId="{A9EAA609-2A1B-43AE-9B26-7833EB5D789A}" destId="{89C6891C-2EC0-4B3F-A454-C047D0F384E7}" srcOrd="0" destOrd="0" presId="urn:microsoft.com/office/officeart/2005/8/layout/vList2"/>
    <dgm:cxn modelId="{13839FC7-D145-418D-9683-270D604AB0D7}" type="presOf" srcId="{54B087BB-D83A-46B5-9A6E-2B9E12E18412}" destId="{E2F91735-E3BE-4717-87CB-687FFDD7A59B}" srcOrd="0" destOrd="0" presId="urn:microsoft.com/office/officeart/2005/8/layout/vList2"/>
    <dgm:cxn modelId="{7064A391-97E9-496E-8AEE-D6AA70BF6AA1}" srcId="{A9EAA609-2A1B-43AE-9B26-7833EB5D789A}" destId="{7661B5F9-5669-4323-8FA5-9FCBB4F22E24}" srcOrd="0" destOrd="0" parTransId="{749FD444-1598-4380-8BDF-E021016A18A4}" sibTransId="{7F7AD179-CE8C-4B13-B2F8-92FF0E38A903}"/>
    <dgm:cxn modelId="{4820BCB4-9535-458B-9F82-00EA88CBD847}" type="presOf" srcId="{7661B5F9-5669-4323-8FA5-9FCBB4F22E24}" destId="{7F10743A-0977-4228-9D04-93F1921AD5A8}" srcOrd="0" destOrd="0" presId="urn:microsoft.com/office/officeart/2005/8/layout/vList2"/>
    <dgm:cxn modelId="{B0284D9E-532D-4F87-94B5-0FA0D175749F}" type="presParOf" srcId="{89C6891C-2EC0-4B3F-A454-C047D0F384E7}" destId="{7F10743A-0977-4228-9D04-93F1921AD5A8}" srcOrd="0" destOrd="0" presId="urn:microsoft.com/office/officeart/2005/8/layout/vList2"/>
    <dgm:cxn modelId="{5166C11F-02CA-487F-AA68-342E8CACD0D8}" type="presParOf" srcId="{89C6891C-2EC0-4B3F-A454-C047D0F384E7}" destId="{79AD9783-A89E-4B92-A443-CAF0BA291A1E}" srcOrd="1" destOrd="0" presId="urn:microsoft.com/office/officeart/2005/8/layout/vList2"/>
    <dgm:cxn modelId="{13DE1563-3D14-48DE-93E8-81438C278A69}" type="presParOf" srcId="{89C6891C-2EC0-4B3F-A454-C047D0F384E7}" destId="{E2F91735-E3BE-4717-87CB-687FFDD7A59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7F13ECD-E74F-4509-9FDB-AD6B4ACE4463}" type="doc">
      <dgm:prSet loTypeId="urn:microsoft.com/office/officeart/2005/8/layout/vList2" loCatId="list" qsTypeId="urn:microsoft.com/office/officeart/2005/8/quickstyle/3d2" qsCatId="3D" csTypeId="urn:microsoft.com/office/officeart/2005/8/colors/colorful1" csCatId="colorful"/>
      <dgm:spPr/>
      <dgm:t>
        <a:bodyPr/>
        <a:lstStyle/>
        <a:p>
          <a:endParaRPr lang="zh-CN" altLang="en-US"/>
        </a:p>
      </dgm:t>
    </dgm:pt>
    <dgm:pt modelId="{659862C2-A05B-42C7-BAEF-1E4747370328}">
      <dgm:prSet custT="1"/>
      <dgm:spPr/>
      <dgm:t>
        <a:bodyPr/>
        <a:lstStyle/>
        <a:p>
          <a:pPr rtl="0"/>
          <a:r>
            <a:rPr lang="en-US" sz="2800" b="1" dirty="0" smtClean="0"/>
            <a:t>We can also solve for the probability of each cell by realizing that each cell is the possible destination for three other cells.</a:t>
          </a:r>
          <a:endParaRPr lang="zh-CN" sz="2800" b="1" dirty="0"/>
        </a:p>
      </dgm:t>
    </dgm:pt>
    <dgm:pt modelId="{37710416-2C2F-488C-A467-535C0B909EDF}" type="parTrans" cxnId="{091DED33-7530-4CDC-8C50-A879627857F3}">
      <dgm:prSet/>
      <dgm:spPr/>
      <dgm:t>
        <a:bodyPr/>
        <a:lstStyle/>
        <a:p>
          <a:endParaRPr lang="zh-CN" altLang="en-US"/>
        </a:p>
      </dgm:t>
    </dgm:pt>
    <dgm:pt modelId="{0E151E66-1F06-46E1-BFDA-FAFB1207DE0C}" type="sibTrans" cxnId="{091DED33-7530-4CDC-8C50-A879627857F3}">
      <dgm:prSet/>
      <dgm:spPr/>
      <dgm:t>
        <a:bodyPr/>
        <a:lstStyle/>
        <a:p>
          <a:endParaRPr lang="zh-CN" altLang="en-US"/>
        </a:p>
      </dgm:t>
    </dgm:pt>
    <dgm:pt modelId="{C7B65190-07FF-4FBC-AFAA-BA0212A5F336}" type="pres">
      <dgm:prSet presAssocID="{87F13ECD-E74F-4509-9FDB-AD6B4ACE4463}" presName="linear" presStyleCnt="0">
        <dgm:presLayoutVars>
          <dgm:animLvl val="lvl"/>
          <dgm:resizeHandles val="exact"/>
        </dgm:presLayoutVars>
      </dgm:prSet>
      <dgm:spPr/>
      <dgm:t>
        <a:bodyPr/>
        <a:lstStyle/>
        <a:p>
          <a:endParaRPr lang="zh-CN" altLang="en-US"/>
        </a:p>
      </dgm:t>
    </dgm:pt>
    <dgm:pt modelId="{EBC50814-B21E-4F0B-8652-54F683662ACD}" type="pres">
      <dgm:prSet presAssocID="{659862C2-A05B-42C7-BAEF-1E4747370328}" presName="parentText" presStyleLbl="node1" presStyleIdx="0" presStyleCnt="1">
        <dgm:presLayoutVars>
          <dgm:chMax val="0"/>
          <dgm:bulletEnabled val="1"/>
        </dgm:presLayoutVars>
      </dgm:prSet>
      <dgm:spPr/>
      <dgm:t>
        <a:bodyPr/>
        <a:lstStyle/>
        <a:p>
          <a:endParaRPr lang="zh-CN" altLang="en-US"/>
        </a:p>
      </dgm:t>
    </dgm:pt>
  </dgm:ptLst>
  <dgm:cxnLst>
    <dgm:cxn modelId="{091DED33-7530-4CDC-8C50-A879627857F3}" srcId="{87F13ECD-E74F-4509-9FDB-AD6B4ACE4463}" destId="{659862C2-A05B-42C7-BAEF-1E4747370328}" srcOrd="0" destOrd="0" parTransId="{37710416-2C2F-488C-A467-535C0B909EDF}" sibTransId="{0E151E66-1F06-46E1-BFDA-FAFB1207DE0C}"/>
    <dgm:cxn modelId="{3CBDA198-2494-4BF4-BDCA-23C6A3C17924}" type="presOf" srcId="{87F13ECD-E74F-4509-9FDB-AD6B4ACE4463}" destId="{C7B65190-07FF-4FBC-AFAA-BA0212A5F336}" srcOrd="0" destOrd="0" presId="urn:microsoft.com/office/officeart/2005/8/layout/vList2"/>
    <dgm:cxn modelId="{D10D12F9-C021-4BCE-9301-D6EB95B93871}" type="presOf" srcId="{659862C2-A05B-42C7-BAEF-1E4747370328}" destId="{EBC50814-B21E-4F0B-8652-54F683662ACD}" srcOrd="0" destOrd="0" presId="urn:microsoft.com/office/officeart/2005/8/layout/vList2"/>
    <dgm:cxn modelId="{D72E6355-6C7E-4561-AA7B-DAED1309995D}" type="presParOf" srcId="{C7B65190-07FF-4FBC-AFAA-BA0212A5F336}" destId="{EBC50814-B21E-4F0B-8652-54F683662ACD}"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Gain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NeighborX="-95082" custLinFactNeighborY="-6634">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FC8FD857-BD85-4930-BD64-F17B76DF0D76}" type="presOf" srcId="{AC2AEF6C-1096-4726-91D4-CCE0F520C5DF}" destId="{4961F13F-D00D-4620-8830-CF56D0B1432D}" srcOrd="0" destOrd="0" presId="urn:microsoft.com/office/officeart/2005/8/layout/default"/>
    <dgm:cxn modelId="{58AE1845-0C0C-4DBB-A497-B8EAE41383BC}" type="presOf" srcId="{1915BC4B-BCA9-40D7-A723-DC8DF4ED6355}" destId="{28D6E456-030F-4910-AFC7-6831EC9E9452}" srcOrd="0" destOrd="0" presId="urn:microsoft.com/office/officeart/2005/8/layout/default"/>
    <dgm:cxn modelId="{3AA8508B-5EB7-4CE4-96E0-3B4B66E59130}"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3_3" csCatId="accent3" phldr="1"/>
      <dgm:spPr/>
      <dgm:t>
        <a:bodyPr/>
        <a:lstStyle/>
        <a:p>
          <a:endParaRPr lang="zh-CN" altLang="en-US"/>
        </a:p>
      </dgm:t>
    </dgm:pt>
    <dgm:pt modelId="{1915BC4B-BCA9-40D7-A723-DC8DF4ED6355}">
      <dgm:prSet phldrT="[文本]"/>
      <dgm:spPr/>
      <dgm:t>
        <a:bodyPr/>
        <a:lstStyle/>
        <a:p>
          <a:r>
            <a:rPr lang="en-US" altLang="zh-CN" dirty="0" smtClean="0"/>
            <a:t>Lose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X="21438" custLinFactNeighborX="100000" custLinFactNeighborY="-8">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2F8F098A-2301-47EB-AD9A-B37C58483A84}" type="presOf" srcId="{AC2AEF6C-1096-4726-91D4-CCE0F520C5DF}" destId="{4961F13F-D00D-4620-8830-CF56D0B1432D}" srcOrd="0" destOrd="0" presId="urn:microsoft.com/office/officeart/2005/8/layout/default"/>
    <dgm:cxn modelId="{BAD161AF-90CA-4F20-82F8-3BEC49CAB7E4}" type="presOf" srcId="{1915BC4B-BCA9-40D7-A723-DC8DF4ED6355}" destId="{28D6E456-030F-4910-AFC7-6831EC9E9452}" srcOrd="0" destOrd="0" presId="urn:microsoft.com/office/officeart/2005/8/layout/default"/>
    <dgm:cxn modelId="{A76E203B-2622-4E65-BE39-2096078822B5}"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EB1683F-5894-483C-AC2C-BC662435FE9D}"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zh-CN" altLang="en-US"/>
        </a:p>
      </dgm:t>
    </dgm:pt>
    <dgm:pt modelId="{D2F55E57-D01E-4C75-A088-03CD592D11C6}">
      <dgm:prSet/>
      <dgm:spPr/>
      <dgm:t>
        <a:bodyPr/>
        <a:lstStyle/>
        <a:p>
          <a:pPr rtl="0"/>
          <a:r>
            <a:rPr lang="en-US" b="1" dirty="0" smtClean="0"/>
            <a:t>Entropy</a:t>
          </a:r>
          <a:endParaRPr lang="zh-CN" b="1" dirty="0"/>
        </a:p>
      </dgm:t>
    </dgm:pt>
    <dgm:pt modelId="{187FA1FB-E711-434A-9C0D-D35B23A014C6}" type="parTrans" cxnId="{C1A91A2A-2C7B-4D31-BCEC-F14579A35E18}">
      <dgm:prSet/>
      <dgm:spPr/>
      <dgm:t>
        <a:bodyPr/>
        <a:lstStyle/>
        <a:p>
          <a:endParaRPr lang="zh-CN" altLang="en-US"/>
        </a:p>
      </dgm:t>
    </dgm:pt>
    <dgm:pt modelId="{DC3A0E9B-92A8-4EAD-A141-879F64039E1A}" type="sibTrans" cxnId="{C1A91A2A-2C7B-4D31-BCEC-F14579A35E18}">
      <dgm:prSet/>
      <dgm:spPr/>
      <dgm:t>
        <a:bodyPr/>
        <a:lstStyle/>
        <a:p>
          <a:endParaRPr lang="zh-CN" altLang="en-US"/>
        </a:p>
      </dgm:t>
    </dgm:pt>
    <dgm:pt modelId="{EC617583-28AC-498E-A114-BF0508F4086E}">
      <dgm:prSet/>
      <dgm:spPr/>
      <dgm:t>
        <a:bodyPr/>
        <a:lstStyle/>
        <a:p>
          <a:pPr rtl="0"/>
          <a:r>
            <a:rPr lang="en-US" dirty="0" smtClean="0"/>
            <a:t>is a measure of the uncertainty in a random variable. In this context, the term usually refers to the </a:t>
          </a:r>
          <a:r>
            <a:rPr lang="en-US" b="1" i="1" dirty="0" smtClean="0">
              <a:solidFill>
                <a:srgbClr val="00B050"/>
              </a:solidFill>
            </a:rPr>
            <a:t>Shannon entropy</a:t>
          </a:r>
          <a:r>
            <a:rPr lang="en-US" dirty="0" smtClean="0"/>
            <a:t>, which quantifies the expected value of the information contained in a message.</a:t>
          </a:r>
          <a:endParaRPr lang="zh-CN" dirty="0"/>
        </a:p>
      </dgm:t>
    </dgm:pt>
    <dgm:pt modelId="{9A8CF280-2919-41AA-87E3-B41272B4B6FA}" type="parTrans" cxnId="{391575E9-5AC7-494B-8A76-EC9DF4C580E8}">
      <dgm:prSet/>
      <dgm:spPr/>
      <dgm:t>
        <a:bodyPr/>
        <a:lstStyle/>
        <a:p>
          <a:endParaRPr lang="zh-CN" altLang="en-US"/>
        </a:p>
      </dgm:t>
    </dgm:pt>
    <dgm:pt modelId="{DA8A0493-8B4D-49E7-A94E-46AD132B4EA7}" type="sibTrans" cxnId="{391575E9-5AC7-494B-8A76-EC9DF4C580E8}">
      <dgm:prSet/>
      <dgm:spPr/>
      <dgm:t>
        <a:bodyPr/>
        <a:lstStyle/>
        <a:p>
          <a:endParaRPr lang="zh-CN" altLang="en-US"/>
        </a:p>
      </dgm:t>
    </dgm:pt>
    <dgm:pt modelId="{4280EC94-C8C0-4425-B372-790B781DE5BF}" type="pres">
      <dgm:prSet presAssocID="{8EB1683F-5894-483C-AC2C-BC662435FE9D}" presName="Name0" presStyleCnt="0">
        <dgm:presLayoutVars>
          <dgm:dir/>
          <dgm:animLvl val="lvl"/>
          <dgm:resizeHandles val="exact"/>
        </dgm:presLayoutVars>
      </dgm:prSet>
      <dgm:spPr/>
      <dgm:t>
        <a:bodyPr/>
        <a:lstStyle/>
        <a:p>
          <a:endParaRPr lang="zh-CN" altLang="en-US"/>
        </a:p>
      </dgm:t>
    </dgm:pt>
    <dgm:pt modelId="{028F25F6-408D-4C0B-BFBB-1DC7A3BBC079}" type="pres">
      <dgm:prSet presAssocID="{D2F55E57-D01E-4C75-A088-03CD592D11C6}" presName="linNode" presStyleCnt="0"/>
      <dgm:spPr/>
    </dgm:pt>
    <dgm:pt modelId="{8ED09B60-A306-4B44-982C-CB95CB104EDE}" type="pres">
      <dgm:prSet presAssocID="{D2F55E57-D01E-4C75-A088-03CD592D11C6}" presName="parentText" presStyleLbl="node1" presStyleIdx="0" presStyleCnt="1" custScaleX="66184">
        <dgm:presLayoutVars>
          <dgm:chMax val="1"/>
          <dgm:bulletEnabled val="1"/>
        </dgm:presLayoutVars>
      </dgm:prSet>
      <dgm:spPr/>
      <dgm:t>
        <a:bodyPr/>
        <a:lstStyle/>
        <a:p>
          <a:endParaRPr lang="zh-CN" altLang="en-US"/>
        </a:p>
      </dgm:t>
    </dgm:pt>
    <dgm:pt modelId="{AB259ED6-AAE7-468B-88D4-DDCCA49B826A}" type="pres">
      <dgm:prSet presAssocID="{D2F55E57-D01E-4C75-A088-03CD592D11C6}" presName="descendantText" presStyleLbl="alignAccFollowNode1" presStyleIdx="0" presStyleCnt="1">
        <dgm:presLayoutVars>
          <dgm:bulletEnabled val="1"/>
        </dgm:presLayoutVars>
      </dgm:prSet>
      <dgm:spPr/>
      <dgm:t>
        <a:bodyPr/>
        <a:lstStyle/>
        <a:p>
          <a:endParaRPr lang="zh-CN" altLang="en-US"/>
        </a:p>
      </dgm:t>
    </dgm:pt>
  </dgm:ptLst>
  <dgm:cxnLst>
    <dgm:cxn modelId="{F9A90FB5-81F4-45D5-9184-BAA5125817A7}" type="presOf" srcId="{EC617583-28AC-498E-A114-BF0508F4086E}" destId="{AB259ED6-AAE7-468B-88D4-DDCCA49B826A}" srcOrd="0" destOrd="0" presId="urn:microsoft.com/office/officeart/2005/8/layout/vList5"/>
    <dgm:cxn modelId="{391575E9-5AC7-494B-8A76-EC9DF4C580E8}" srcId="{D2F55E57-D01E-4C75-A088-03CD592D11C6}" destId="{EC617583-28AC-498E-A114-BF0508F4086E}" srcOrd="0" destOrd="0" parTransId="{9A8CF280-2919-41AA-87E3-B41272B4B6FA}" sibTransId="{DA8A0493-8B4D-49E7-A94E-46AD132B4EA7}"/>
    <dgm:cxn modelId="{3ED12F31-FABE-41DA-90CD-B328D513CE4F}" type="presOf" srcId="{D2F55E57-D01E-4C75-A088-03CD592D11C6}" destId="{8ED09B60-A306-4B44-982C-CB95CB104EDE}" srcOrd="0" destOrd="0" presId="urn:microsoft.com/office/officeart/2005/8/layout/vList5"/>
    <dgm:cxn modelId="{2835450A-0E41-47B1-B545-536E5A830BC2}" type="presOf" srcId="{8EB1683F-5894-483C-AC2C-BC662435FE9D}" destId="{4280EC94-C8C0-4425-B372-790B781DE5BF}" srcOrd="0" destOrd="0" presId="urn:microsoft.com/office/officeart/2005/8/layout/vList5"/>
    <dgm:cxn modelId="{C1A91A2A-2C7B-4D31-BCEC-F14579A35E18}" srcId="{8EB1683F-5894-483C-AC2C-BC662435FE9D}" destId="{D2F55E57-D01E-4C75-A088-03CD592D11C6}" srcOrd="0" destOrd="0" parTransId="{187FA1FB-E711-434A-9C0D-D35B23A014C6}" sibTransId="{DC3A0E9B-92A8-4EAD-A141-879F64039E1A}"/>
    <dgm:cxn modelId="{B88C4502-C0A7-469A-8BBC-10BD801B2488}" type="presParOf" srcId="{4280EC94-C8C0-4425-B372-790B781DE5BF}" destId="{028F25F6-408D-4C0B-BFBB-1DC7A3BBC079}" srcOrd="0" destOrd="0" presId="urn:microsoft.com/office/officeart/2005/8/layout/vList5"/>
    <dgm:cxn modelId="{46E94ADD-A5EB-4ACA-9FE5-32DC062E6ABF}" type="presParOf" srcId="{028F25F6-408D-4C0B-BFBB-1DC7A3BBC079}" destId="{8ED09B60-A306-4B44-982C-CB95CB104EDE}" srcOrd="0" destOrd="0" presId="urn:microsoft.com/office/officeart/2005/8/layout/vList5"/>
    <dgm:cxn modelId="{089432D2-9A75-460C-924B-E65434747B9A}" type="presParOf" srcId="{028F25F6-408D-4C0B-BFBB-1DC7A3BBC079}" destId="{AB259ED6-AAE7-468B-88D4-DDCCA49B82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6032CAAE-6113-426F-862E-5D052C6DF54F}" type="presOf" srcId="{1076B2ED-5793-4959-9625-EE5C066FAE82}" destId="{D324407F-4CB6-4779-ABDA-AC0650DE12BC}" srcOrd="0" destOrd="0" presId="urn:microsoft.com/office/officeart/2005/8/layout/venn1"/>
    <dgm:cxn modelId="{B0939B0D-87DF-4F36-8F6C-E63126E939C7}"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25661D17-C3EF-4B13-BCEF-F0A874BE702F}"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F224461B-70C2-4900-805D-CB33C611A3F9}" srcId="{1076B2ED-5793-4959-9625-EE5C066FAE82}" destId="{84777DFA-0890-4BE5-91D3-855F0F9C5D17}" srcOrd="0" destOrd="0" parTransId="{27429937-B7C8-4DC8-9C4C-E128D617571E}" sibTransId="{7D5EFD66-40FA-40AB-9DA3-D2E0A5E342EE}"/>
    <dgm:cxn modelId="{83162004-1758-4252-8CBD-AF8E240CF93F}" type="presOf" srcId="{84777DFA-0890-4BE5-91D3-855F0F9C5D17}" destId="{4B21A06F-7B9B-4365-BE7D-49F3C3C4067E}" srcOrd="0" destOrd="0" presId="urn:microsoft.com/office/officeart/2005/8/layout/venn1"/>
    <dgm:cxn modelId="{DAEC5BE9-6300-464B-ADD8-3086FC81CA59}" type="presOf" srcId="{1076B2ED-5793-4959-9625-EE5C066FAE82}" destId="{D324407F-4CB6-4779-ABDA-AC0650DE12BC}" srcOrd="0" destOrd="0" presId="urn:microsoft.com/office/officeart/2005/8/layout/venn1"/>
    <dgm:cxn modelId="{F3946C9F-99C0-423E-8EB0-644D054B18C2}"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DF8F9EF-D32E-4CC8-AA61-DD0FE34A5179}" type="doc">
      <dgm:prSet loTypeId="urn:microsoft.com/office/officeart/2005/8/layout/vList5" loCatId="list" qsTypeId="urn:microsoft.com/office/officeart/2005/8/quickstyle/3d5" qsCatId="3D" csTypeId="urn:microsoft.com/office/officeart/2005/8/colors/accent1_3" csCatId="accent1" phldr="1"/>
      <dgm:spPr/>
      <dgm:t>
        <a:bodyPr/>
        <a:lstStyle/>
        <a:p>
          <a:endParaRPr lang="zh-CN" altLang="en-US"/>
        </a:p>
      </dgm:t>
    </dgm:pt>
    <dgm:pt modelId="{583CB01E-3633-4E9B-8637-AACC4507BC60}">
      <dgm:prSet/>
      <dgm:spPr/>
      <dgm:t>
        <a:bodyPr/>
        <a:lstStyle/>
        <a:p>
          <a:pPr rtl="0"/>
          <a:r>
            <a:rPr lang="en-US" dirty="0" smtClean="0"/>
            <a:t>The </a:t>
          </a:r>
          <a:r>
            <a:rPr lang="en-US" b="1" dirty="0" smtClean="0">
              <a:solidFill>
                <a:srgbClr val="FFFF00"/>
              </a:solidFill>
            </a:rPr>
            <a:t>Entropy</a:t>
          </a:r>
          <a:r>
            <a:rPr lang="en-US" dirty="0" smtClean="0"/>
            <a:t> when tossing coin</a:t>
          </a:r>
          <a:endParaRPr lang="zh-CN" dirty="0"/>
        </a:p>
      </dgm:t>
    </dgm:pt>
    <dgm:pt modelId="{342196A8-C567-46D1-AC15-9C5A29E4CC12}" type="parTrans" cxnId="{96EF3326-6DC1-41A7-94A7-0E445425C5D3}">
      <dgm:prSet/>
      <dgm:spPr/>
      <dgm:t>
        <a:bodyPr/>
        <a:lstStyle/>
        <a:p>
          <a:endParaRPr lang="zh-CN" altLang="en-US"/>
        </a:p>
      </dgm:t>
    </dgm:pt>
    <dgm:pt modelId="{2B2FEE6A-6870-4047-A6FF-54B9D75D5B78}" type="sibTrans" cxnId="{96EF3326-6DC1-41A7-94A7-0E445425C5D3}">
      <dgm:prSet/>
      <dgm:spPr/>
      <dgm:t>
        <a:bodyPr/>
        <a:lstStyle/>
        <a:p>
          <a:endParaRPr lang="zh-CN" altLang="en-US"/>
        </a:p>
      </dgm:t>
    </dgm:pt>
    <dgm:pt modelId="{59E8C85A-1A81-4814-AECA-175127D76C5E}" type="pres">
      <dgm:prSet presAssocID="{EDF8F9EF-D32E-4CC8-AA61-DD0FE34A5179}" presName="Name0" presStyleCnt="0">
        <dgm:presLayoutVars>
          <dgm:dir/>
          <dgm:animLvl val="lvl"/>
          <dgm:resizeHandles val="exact"/>
        </dgm:presLayoutVars>
      </dgm:prSet>
      <dgm:spPr/>
      <dgm:t>
        <a:bodyPr/>
        <a:lstStyle/>
        <a:p>
          <a:endParaRPr lang="zh-CN" altLang="en-US"/>
        </a:p>
      </dgm:t>
    </dgm:pt>
    <dgm:pt modelId="{A0355620-E904-45BF-90A4-050898B01223}" type="pres">
      <dgm:prSet presAssocID="{583CB01E-3633-4E9B-8637-AACC4507BC60}" presName="linNode" presStyleCnt="0"/>
      <dgm:spPr/>
    </dgm:pt>
    <dgm:pt modelId="{65DE2EA8-3FE4-444D-BC9F-2F672D66C9FF}" type="pres">
      <dgm:prSet presAssocID="{583CB01E-3633-4E9B-8637-AACC4507BC60}" presName="parentText" presStyleLbl="node1" presStyleIdx="0" presStyleCnt="1" custScaleX="269608">
        <dgm:presLayoutVars>
          <dgm:chMax val="1"/>
          <dgm:bulletEnabled val="1"/>
        </dgm:presLayoutVars>
      </dgm:prSet>
      <dgm:spPr/>
      <dgm:t>
        <a:bodyPr/>
        <a:lstStyle/>
        <a:p>
          <a:endParaRPr lang="zh-CN" altLang="en-US"/>
        </a:p>
      </dgm:t>
    </dgm:pt>
  </dgm:ptLst>
  <dgm:cxnLst>
    <dgm:cxn modelId="{96EF3326-6DC1-41A7-94A7-0E445425C5D3}" srcId="{EDF8F9EF-D32E-4CC8-AA61-DD0FE34A5179}" destId="{583CB01E-3633-4E9B-8637-AACC4507BC60}" srcOrd="0" destOrd="0" parTransId="{342196A8-C567-46D1-AC15-9C5A29E4CC12}" sibTransId="{2B2FEE6A-6870-4047-A6FF-54B9D75D5B78}"/>
    <dgm:cxn modelId="{BB1A9DE4-766B-4B57-A08E-CE403A393143}" type="presOf" srcId="{EDF8F9EF-D32E-4CC8-AA61-DD0FE34A5179}" destId="{59E8C85A-1A81-4814-AECA-175127D76C5E}" srcOrd="0" destOrd="0" presId="urn:microsoft.com/office/officeart/2005/8/layout/vList5"/>
    <dgm:cxn modelId="{6C3C529C-C93F-4DB3-9801-D536F0BFADAD}" type="presOf" srcId="{583CB01E-3633-4E9B-8637-AACC4507BC60}" destId="{65DE2EA8-3FE4-444D-BC9F-2F672D66C9FF}" srcOrd="0" destOrd="0" presId="urn:microsoft.com/office/officeart/2005/8/layout/vList5"/>
    <dgm:cxn modelId="{21DFCB26-05D5-4D82-B695-A252D1E2FF3A}" type="presParOf" srcId="{59E8C85A-1A81-4814-AECA-175127D76C5E}" destId="{A0355620-E904-45BF-90A4-050898B01223}" srcOrd="0" destOrd="0" presId="urn:microsoft.com/office/officeart/2005/8/layout/vList5"/>
    <dgm:cxn modelId="{F9D28AB4-5EE4-4F90-AE68-671F9A5658FA}" type="presParOf" srcId="{A0355620-E904-45BF-90A4-050898B01223}" destId="{65DE2EA8-3FE4-444D-BC9F-2F672D66C9F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6D9FCB-955A-4899-919B-2D586B86FDD1}" type="doc">
      <dgm:prSet loTypeId="urn:microsoft.com/office/officeart/2005/8/layout/hList1" loCatId="list" qsTypeId="urn:microsoft.com/office/officeart/2005/8/quickstyle/3d5" qsCatId="3D" csTypeId="urn:microsoft.com/office/officeart/2005/8/colors/colorful2" csCatId="colorful" phldr="1"/>
      <dgm:spPr/>
      <dgm:t>
        <a:bodyPr/>
        <a:lstStyle/>
        <a:p>
          <a:endParaRPr lang="zh-CN" altLang="en-US"/>
        </a:p>
      </dgm:t>
    </dgm:pt>
    <dgm:pt modelId="{CEFE5004-ADFE-4DC8-BB85-54D5141AB636}">
      <dgm:prSet phldrT="[文本]"/>
      <dgm:spPr/>
      <dgm:t>
        <a:bodyPr/>
        <a:lstStyle/>
        <a:p>
          <a:r>
            <a:rPr lang="en-US" altLang="zh-CN" b="1" dirty="0" smtClean="0"/>
            <a:t>Prior</a:t>
          </a:r>
          <a:endParaRPr lang="zh-CN" altLang="en-US" b="1" dirty="0"/>
        </a:p>
      </dgm:t>
    </dgm:pt>
    <dgm:pt modelId="{15805DA4-5C40-4311-85E1-5FC70F5360EA}" type="parTrans" cxnId="{73D376F2-35AC-4EDA-9C3B-21A296673076}">
      <dgm:prSet/>
      <dgm:spPr/>
      <dgm:t>
        <a:bodyPr/>
        <a:lstStyle/>
        <a:p>
          <a:endParaRPr lang="zh-CN" altLang="en-US"/>
        </a:p>
      </dgm:t>
    </dgm:pt>
    <dgm:pt modelId="{E702894D-D7E2-484F-92AE-3798EE17BCE4}" type="sibTrans" cxnId="{73D376F2-35AC-4EDA-9C3B-21A296673076}">
      <dgm:prSet/>
      <dgm:spPr/>
      <dgm:t>
        <a:bodyPr/>
        <a:lstStyle/>
        <a:p>
          <a:endParaRPr lang="zh-CN" altLang="en-US"/>
        </a:p>
      </dgm:t>
    </dgm:pt>
    <dgm:pt modelId="{00044E23-B819-4DFB-BD5A-6E5C65B8AC52}">
      <dgm:prSet phldrT="[文本]"/>
      <dgm:spPr/>
      <dgm:t>
        <a:bodyPr/>
        <a:lstStyle/>
        <a:p>
          <a:r>
            <a:rPr lang="en-US" altLang="zh-CN" dirty="0" smtClean="0"/>
            <a:t>The probability before considering data (measurement)</a:t>
          </a:r>
          <a:endParaRPr lang="zh-CN" altLang="en-US" dirty="0"/>
        </a:p>
      </dgm:t>
    </dgm:pt>
    <dgm:pt modelId="{B5478F76-09FD-44BF-9B98-7E7D9C54C993}" type="parTrans" cxnId="{26C6F1A0-71CC-4169-A24C-5D95C7F079EE}">
      <dgm:prSet/>
      <dgm:spPr/>
      <dgm:t>
        <a:bodyPr/>
        <a:lstStyle/>
        <a:p>
          <a:endParaRPr lang="zh-CN" altLang="en-US"/>
        </a:p>
      </dgm:t>
    </dgm:pt>
    <dgm:pt modelId="{39EF5541-8605-4472-AC3D-B3147744A7B0}" type="sibTrans" cxnId="{26C6F1A0-71CC-4169-A24C-5D95C7F079EE}">
      <dgm:prSet/>
      <dgm:spPr/>
      <dgm:t>
        <a:bodyPr/>
        <a:lstStyle/>
        <a:p>
          <a:endParaRPr lang="zh-CN" altLang="en-US"/>
        </a:p>
      </dgm:t>
    </dgm:pt>
    <dgm:pt modelId="{39345E91-364A-4930-9963-9296C92CB882}">
      <dgm:prSet phldrT="[文本]"/>
      <dgm:spPr/>
      <dgm:t>
        <a:bodyPr/>
        <a:lstStyle/>
        <a:p>
          <a:r>
            <a:rPr lang="en-US" altLang="zh-CN" b="1" dirty="0" smtClean="0"/>
            <a:t>Posterior</a:t>
          </a:r>
          <a:endParaRPr lang="zh-CN" altLang="en-US" b="1" dirty="0"/>
        </a:p>
      </dgm:t>
    </dgm:pt>
    <dgm:pt modelId="{E6AF4ED2-0978-4290-8D11-1549F6ADA6A6}" type="parTrans" cxnId="{6C5DD3F5-36EE-4589-8B6D-A53E07533503}">
      <dgm:prSet/>
      <dgm:spPr/>
      <dgm:t>
        <a:bodyPr/>
        <a:lstStyle/>
        <a:p>
          <a:endParaRPr lang="zh-CN" altLang="en-US"/>
        </a:p>
      </dgm:t>
    </dgm:pt>
    <dgm:pt modelId="{F3EC8636-41AB-4471-A692-2F4265216C23}" type="sibTrans" cxnId="{6C5DD3F5-36EE-4589-8B6D-A53E07533503}">
      <dgm:prSet/>
      <dgm:spPr/>
      <dgm:t>
        <a:bodyPr/>
        <a:lstStyle/>
        <a:p>
          <a:endParaRPr lang="zh-CN" altLang="en-US"/>
        </a:p>
      </dgm:t>
    </dgm:pt>
    <dgm:pt modelId="{FCF77FAD-2C70-4C66-B14C-8AB129B6E29B}">
      <dgm:prSet phldrT="[文本]"/>
      <dgm:spPr/>
      <dgm:t>
        <a:bodyPr/>
        <a:lstStyle/>
        <a:p>
          <a:r>
            <a:rPr lang="en-US" altLang="zh-CN" dirty="0" smtClean="0"/>
            <a:t>The probability after data (measurement) has been taken.</a:t>
          </a:r>
          <a:endParaRPr lang="zh-CN" altLang="en-US" dirty="0"/>
        </a:p>
      </dgm:t>
    </dgm:pt>
    <dgm:pt modelId="{1C38CC02-79B4-41A5-A82C-AD7D253AB3BD}" type="parTrans" cxnId="{657139BB-7614-4C89-B64B-AC002404A42D}">
      <dgm:prSet/>
      <dgm:spPr/>
      <dgm:t>
        <a:bodyPr/>
        <a:lstStyle/>
        <a:p>
          <a:endParaRPr lang="zh-CN" altLang="en-US"/>
        </a:p>
      </dgm:t>
    </dgm:pt>
    <dgm:pt modelId="{5E5EBACD-BEA9-4E5D-8694-1134F1F83102}" type="sibTrans" cxnId="{657139BB-7614-4C89-B64B-AC002404A42D}">
      <dgm:prSet/>
      <dgm:spPr/>
      <dgm:t>
        <a:bodyPr/>
        <a:lstStyle/>
        <a:p>
          <a:endParaRPr lang="zh-CN" altLang="en-US"/>
        </a:p>
      </dgm:t>
    </dgm:pt>
    <dgm:pt modelId="{355FFBE6-63DE-43CA-93BB-150A73D1FB8C}" type="pres">
      <dgm:prSet presAssocID="{7C6D9FCB-955A-4899-919B-2D586B86FDD1}" presName="Name0" presStyleCnt="0">
        <dgm:presLayoutVars>
          <dgm:dir/>
          <dgm:animLvl val="lvl"/>
          <dgm:resizeHandles val="exact"/>
        </dgm:presLayoutVars>
      </dgm:prSet>
      <dgm:spPr/>
      <dgm:t>
        <a:bodyPr/>
        <a:lstStyle/>
        <a:p>
          <a:endParaRPr lang="zh-CN" altLang="en-US"/>
        </a:p>
      </dgm:t>
    </dgm:pt>
    <dgm:pt modelId="{93E9B9A1-D165-4AFF-B1E4-93E739B12BCD}" type="pres">
      <dgm:prSet presAssocID="{CEFE5004-ADFE-4DC8-BB85-54D5141AB636}" presName="composite" presStyleCnt="0"/>
      <dgm:spPr/>
    </dgm:pt>
    <dgm:pt modelId="{C72BF8F5-C26A-4ADA-8255-B8479C544884}" type="pres">
      <dgm:prSet presAssocID="{CEFE5004-ADFE-4DC8-BB85-54D5141AB636}" presName="parTx" presStyleLbl="alignNode1" presStyleIdx="0" presStyleCnt="2">
        <dgm:presLayoutVars>
          <dgm:chMax val="0"/>
          <dgm:chPref val="0"/>
          <dgm:bulletEnabled val="1"/>
        </dgm:presLayoutVars>
      </dgm:prSet>
      <dgm:spPr/>
      <dgm:t>
        <a:bodyPr/>
        <a:lstStyle/>
        <a:p>
          <a:endParaRPr lang="zh-CN" altLang="en-US"/>
        </a:p>
      </dgm:t>
    </dgm:pt>
    <dgm:pt modelId="{AE4D6003-9EDB-4B2A-B2B4-945899588D6D}" type="pres">
      <dgm:prSet presAssocID="{CEFE5004-ADFE-4DC8-BB85-54D5141AB636}" presName="desTx" presStyleLbl="alignAccFollowNode1" presStyleIdx="0" presStyleCnt="2">
        <dgm:presLayoutVars>
          <dgm:bulletEnabled val="1"/>
        </dgm:presLayoutVars>
      </dgm:prSet>
      <dgm:spPr/>
      <dgm:t>
        <a:bodyPr/>
        <a:lstStyle/>
        <a:p>
          <a:endParaRPr lang="zh-CN" altLang="en-US"/>
        </a:p>
      </dgm:t>
    </dgm:pt>
    <dgm:pt modelId="{E8C3496D-A898-4DE9-AF27-1287898504BF}" type="pres">
      <dgm:prSet presAssocID="{E702894D-D7E2-484F-92AE-3798EE17BCE4}" presName="space" presStyleCnt="0"/>
      <dgm:spPr/>
    </dgm:pt>
    <dgm:pt modelId="{B32D9E31-082F-4CD7-BC9F-E216F217BB6F}" type="pres">
      <dgm:prSet presAssocID="{39345E91-364A-4930-9963-9296C92CB882}" presName="composite" presStyleCnt="0"/>
      <dgm:spPr/>
    </dgm:pt>
    <dgm:pt modelId="{59B6D719-2B17-45FF-9C30-F82B1E4198AC}" type="pres">
      <dgm:prSet presAssocID="{39345E91-364A-4930-9963-9296C92CB882}" presName="parTx" presStyleLbl="alignNode1" presStyleIdx="1" presStyleCnt="2">
        <dgm:presLayoutVars>
          <dgm:chMax val="0"/>
          <dgm:chPref val="0"/>
          <dgm:bulletEnabled val="1"/>
        </dgm:presLayoutVars>
      </dgm:prSet>
      <dgm:spPr/>
      <dgm:t>
        <a:bodyPr/>
        <a:lstStyle/>
        <a:p>
          <a:endParaRPr lang="zh-CN" altLang="en-US"/>
        </a:p>
      </dgm:t>
    </dgm:pt>
    <dgm:pt modelId="{86BF1A48-0921-4D23-AB32-669D04FBC831}" type="pres">
      <dgm:prSet presAssocID="{39345E91-364A-4930-9963-9296C92CB882}" presName="desTx" presStyleLbl="alignAccFollowNode1" presStyleIdx="1" presStyleCnt="2">
        <dgm:presLayoutVars>
          <dgm:bulletEnabled val="1"/>
        </dgm:presLayoutVars>
      </dgm:prSet>
      <dgm:spPr/>
      <dgm:t>
        <a:bodyPr/>
        <a:lstStyle/>
        <a:p>
          <a:endParaRPr lang="zh-CN" altLang="en-US"/>
        </a:p>
      </dgm:t>
    </dgm:pt>
  </dgm:ptLst>
  <dgm:cxnLst>
    <dgm:cxn modelId="{239F70A9-1609-4091-8BB3-E442DB5F3D83}" type="presOf" srcId="{FCF77FAD-2C70-4C66-B14C-8AB129B6E29B}" destId="{86BF1A48-0921-4D23-AB32-669D04FBC831}" srcOrd="0" destOrd="0" presId="urn:microsoft.com/office/officeart/2005/8/layout/hList1"/>
    <dgm:cxn modelId="{73D376F2-35AC-4EDA-9C3B-21A296673076}" srcId="{7C6D9FCB-955A-4899-919B-2D586B86FDD1}" destId="{CEFE5004-ADFE-4DC8-BB85-54D5141AB636}" srcOrd="0" destOrd="0" parTransId="{15805DA4-5C40-4311-85E1-5FC70F5360EA}" sibTransId="{E702894D-D7E2-484F-92AE-3798EE17BCE4}"/>
    <dgm:cxn modelId="{657139BB-7614-4C89-B64B-AC002404A42D}" srcId="{39345E91-364A-4930-9963-9296C92CB882}" destId="{FCF77FAD-2C70-4C66-B14C-8AB129B6E29B}" srcOrd="0" destOrd="0" parTransId="{1C38CC02-79B4-41A5-A82C-AD7D253AB3BD}" sibTransId="{5E5EBACD-BEA9-4E5D-8694-1134F1F83102}"/>
    <dgm:cxn modelId="{6C5DD3F5-36EE-4589-8B6D-A53E07533503}" srcId="{7C6D9FCB-955A-4899-919B-2D586B86FDD1}" destId="{39345E91-364A-4930-9963-9296C92CB882}" srcOrd="1" destOrd="0" parTransId="{E6AF4ED2-0978-4290-8D11-1549F6ADA6A6}" sibTransId="{F3EC8636-41AB-4471-A692-2F4265216C23}"/>
    <dgm:cxn modelId="{3A249071-5204-4A65-8C5F-3C1B24B05BDA}" type="presOf" srcId="{39345E91-364A-4930-9963-9296C92CB882}" destId="{59B6D719-2B17-45FF-9C30-F82B1E4198AC}" srcOrd="0" destOrd="0" presId="urn:microsoft.com/office/officeart/2005/8/layout/hList1"/>
    <dgm:cxn modelId="{A0394F1D-D5C6-4D2A-B443-E82256717B4F}" type="presOf" srcId="{7C6D9FCB-955A-4899-919B-2D586B86FDD1}" destId="{355FFBE6-63DE-43CA-93BB-150A73D1FB8C}" srcOrd="0" destOrd="0" presId="urn:microsoft.com/office/officeart/2005/8/layout/hList1"/>
    <dgm:cxn modelId="{86309178-6945-4583-BC9F-D1C1414ACECE}" type="presOf" srcId="{CEFE5004-ADFE-4DC8-BB85-54D5141AB636}" destId="{C72BF8F5-C26A-4ADA-8255-B8479C544884}" srcOrd="0" destOrd="0" presId="urn:microsoft.com/office/officeart/2005/8/layout/hList1"/>
    <dgm:cxn modelId="{A539E950-7D73-4062-B3F3-2C73CE25061C}" type="presOf" srcId="{00044E23-B819-4DFB-BD5A-6E5C65B8AC52}" destId="{AE4D6003-9EDB-4B2A-B2B4-945899588D6D}" srcOrd="0" destOrd="0" presId="urn:microsoft.com/office/officeart/2005/8/layout/hList1"/>
    <dgm:cxn modelId="{26C6F1A0-71CC-4169-A24C-5D95C7F079EE}" srcId="{CEFE5004-ADFE-4DC8-BB85-54D5141AB636}" destId="{00044E23-B819-4DFB-BD5A-6E5C65B8AC52}" srcOrd="0" destOrd="0" parTransId="{B5478F76-09FD-44BF-9B98-7E7D9C54C993}" sibTransId="{39EF5541-8605-4472-AC3D-B3147744A7B0}"/>
    <dgm:cxn modelId="{B14D91F7-8D9E-492F-899D-D2A981DA6F46}" type="presParOf" srcId="{355FFBE6-63DE-43CA-93BB-150A73D1FB8C}" destId="{93E9B9A1-D165-4AFF-B1E4-93E739B12BCD}" srcOrd="0" destOrd="0" presId="urn:microsoft.com/office/officeart/2005/8/layout/hList1"/>
    <dgm:cxn modelId="{E33639D2-BB20-473C-A2A5-B39F32E61D9B}" type="presParOf" srcId="{93E9B9A1-D165-4AFF-B1E4-93E739B12BCD}" destId="{C72BF8F5-C26A-4ADA-8255-B8479C544884}" srcOrd="0" destOrd="0" presId="urn:microsoft.com/office/officeart/2005/8/layout/hList1"/>
    <dgm:cxn modelId="{1CD98DB5-3EB0-4D4C-B4C8-498715991656}" type="presParOf" srcId="{93E9B9A1-D165-4AFF-B1E4-93E739B12BCD}" destId="{AE4D6003-9EDB-4B2A-B2B4-945899588D6D}" srcOrd="1" destOrd="0" presId="urn:microsoft.com/office/officeart/2005/8/layout/hList1"/>
    <dgm:cxn modelId="{8EFBCAE7-28D1-4F34-A540-1473731F7389}" type="presParOf" srcId="{355FFBE6-63DE-43CA-93BB-150A73D1FB8C}" destId="{E8C3496D-A898-4DE9-AF27-1287898504BF}" srcOrd="1" destOrd="0" presId="urn:microsoft.com/office/officeart/2005/8/layout/hList1"/>
    <dgm:cxn modelId="{F62C1653-7DBB-4E04-891F-A6CA1E8707D4}" type="presParOf" srcId="{355FFBE6-63DE-43CA-93BB-150A73D1FB8C}" destId="{B32D9E31-082F-4CD7-BC9F-E216F217BB6F}" srcOrd="2" destOrd="0" presId="urn:microsoft.com/office/officeart/2005/8/layout/hList1"/>
    <dgm:cxn modelId="{5E129EFE-CA98-4C75-A606-CB3CC046E09D}" type="presParOf" srcId="{B32D9E31-082F-4CD7-BC9F-E216F217BB6F}" destId="{59B6D719-2B17-45FF-9C30-F82B1E4198AC}" srcOrd="0" destOrd="0" presId="urn:microsoft.com/office/officeart/2005/8/layout/hList1"/>
    <dgm:cxn modelId="{37353431-D71A-405A-AE2F-875ED411AE24}" type="presParOf" srcId="{B32D9E31-082F-4CD7-BC9F-E216F217BB6F}" destId="{86BF1A48-0921-4D23-AB32-669D04FBC8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8433C22-B00D-4EAB-9797-8A40CE73DFB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B361814F-DDD8-45C4-91A2-E2532D89AC04}">
      <dgm:prSet/>
      <dgm:spPr/>
      <dgm:t>
        <a:bodyPr/>
        <a:lstStyle/>
        <a:p>
          <a:pPr rtl="0"/>
          <a:r>
            <a:rPr lang="en-US" b="1" dirty="0" smtClean="0"/>
            <a:t>In an estimation-theoretic context</a:t>
          </a:r>
          <a:endParaRPr lang="zh-CN" b="1" dirty="0"/>
        </a:p>
      </dgm:t>
    </dgm:pt>
    <dgm:pt modelId="{892C3B75-3B94-4A60-81F6-08A500854E8D}" type="parTrans" cxnId="{7145408B-72AC-4D73-A650-714DF5FD8232}">
      <dgm:prSet/>
      <dgm:spPr/>
      <dgm:t>
        <a:bodyPr/>
        <a:lstStyle/>
        <a:p>
          <a:endParaRPr lang="zh-CN" altLang="en-US"/>
        </a:p>
      </dgm:t>
    </dgm:pt>
    <dgm:pt modelId="{D9C667B6-374F-4435-8E5D-5C61974669F7}" type="sibTrans" cxnId="{7145408B-72AC-4D73-A650-714DF5FD8232}">
      <dgm:prSet/>
      <dgm:spPr/>
      <dgm:t>
        <a:bodyPr/>
        <a:lstStyle/>
        <a:p>
          <a:endParaRPr lang="zh-CN" altLang="en-US"/>
        </a:p>
      </dgm:t>
    </dgm:pt>
    <dgm:pt modelId="{5BB7E575-AF88-4E45-AA7A-48107220A81E}">
      <dgm:prSet/>
      <dgm:spPr/>
      <dgm:t>
        <a:bodyPr/>
        <a:lstStyle/>
        <a:p>
          <a:pPr rtl="0"/>
          <a:r>
            <a:rPr lang="en-US" dirty="0" smtClean="0"/>
            <a:t>it is most natural to think of the “</a:t>
          </a:r>
          <a:r>
            <a:rPr lang="en-US" b="1" i="1" dirty="0" smtClean="0">
              <a:solidFill>
                <a:srgbClr val="FF0000"/>
              </a:solidFill>
            </a:rPr>
            <a:t>most informative</a:t>
          </a:r>
          <a:r>
            <a:rPr lang="en-US" dirty="0" smtClean="0"/>
            <a:t>” probability distribution as that which assigns all probability to </a:t>
          </a:r>
          <a:r>
            <a:rPr lang="en-US" b="1" i="1" dirty="0" smtClean="0">
              <a:solidFill>
                <a:srgbClr val="FF0000"/>
              </a:solidFill>
            </a:rPr>
            <a:t>a single state</a:t>
          </a:r>
          <a:r>
            <a:rPr lang="en-US" dirty="0" smtClean="0"/>
            <a:t>; logically the most </a:t>
          </a:r>
          <a:r>
            <a:rPr lang="en-US" b="1" i="1" dirty="0" smtClean="0"/>
            <a:t>compact</a:t>
          </a:r>
          <a:r>
            <a:rPr lang="en-US" dirty="0" smtClean="0"/>
            <a:t> of probabilities.</a:t>
          </a:r>
          <a:endParaRPr lang="zh-CN" dirty="0"/>
        </a:p>
      </dgm:t>
    </dgm:pt>
    <dgm:pt modelId="{015C0674-3700-4E08-9474-A06EF2E2ECD2}" type="parTrans" cxnId="{D9E55FD1-B138-4721-9DB5-F5C5D195BC64}">
      <dgm:prSet/>
      <dgm:spPr/>
      <dgm:t>
        <a:bodyPr/>
        <a:lstStyle/>
        <a:p>
          <a:endParaRPr lang="zh-CN" altLang="en-US"/>
        </a:p>
      </dgm:t>
    </dgm:pt>
    <dgm:pt modelId="{BF7E2CEC-1363-43D5-A858-5440DB9858FC}" type="sibTrans" cxnId="{D9E55FD1-B138-4721-9DB5-F5C5D195BC64}">
      <dgm:prSet/>
      <dgm:spPr/>
      <dgm:t>
        <a:bodyPr/>
        <a:lstStyle/>
        <a:p>
          <a:endParaRPr lang="zh-CN" altLang="en-US"/>
        </a:p>
      </dgm:t>
    </dgm:pt>
    <dgm:pt modelId="{C8079834-8C34-4814-A647-C86A37914C69}">
      <dgm:prSet/>
      <dgm:spPr/>
      <dgm:t>
        <a:bodyPr/>
        <a:lstStyle/>
        <a:p>
          <a:pPr rtl="0"/>
          <a:r>
            <a:rPr lang="en-US" dirty="0" smtClean="0"/>
            <a:t>Conversely, the “</a:t>
          </a:r>
          <a:r>
            <a:rPr lang="en-US" b="1" i="1" dirty="0" smtClean="0">
              <a:solidFill>
                <a:srgbClr val="00B050"/>
              </a:solidFill>
            </a:rPr>
            <a:t>least informative</a:t>
          </a:r>
          <a:r>
            <a:rPr lang="en-US" dirty="0" smtClean="0"/>
            <a:t>” distribution is one in which probability is </a:t>
          </a:r>
          <a:r>
            <a:rPr lang="en-US" b="1" i="1" dirty="0" smtClean="0">
              <a:solidFill>
                <a:srgbClr val="00B050"/>
              </a:solidFill>
            </a:rPr>
            <a:t>spread uniformly </a:t>
          </a:r>
          <a:r>
            <a:rPr lang="en-US" dirty="0" smtClean="0"/>
            <a:t>over all states and so entropy is a maximum. </a:t>
          </a:r>
          <a:endParaRPr lang="zh-CN" dirty="0"/>
        </a:p>
      </dgm:t>
    </dgm:pt>
    <dgm:pt modelId="{0631AD53-4262-4D0F-9F20-DBC12CD6C6DF}" type="parTrans" cxnId="{13FFB60D-1299-49E6-84F4-EAA176CA8740}">
      <dgm:prSet/>
      <dgm:spPr/>
      <dgm:t>
        <a:bodyPr/>
        <a:lstStyle/>
        <a:p>
          <a:endParaRPr lang="zh-CN" altLang="en-US"/>
        </a:p>
      </dgm:t>
    </dgm:pt>
    <dgm:pt modelId="{8AA6F633-2331-4CB6-AA04-0AA8B481A9B1}" type="sibTrans" cxnId="{13FFB60D-1299-49E6-84F4-EAA176CA8740}">
      <dgm:prSet/>
      <dgm:spPr/>
      <dgm:t>
        <a:bodyPr/>
        <a:lstStyle/>
        <a:p>
          <a:endParaRPr lang="zh-CN" altLang="en-US"/>
        </a:p>
      </dgm:t>
    </dgm:pt>
    <dgm:pt modelId="{CFB34197-1282-43BD-8F18-46B9389E9C2D}">
      <dgm:prSet/>
      <dgm:spPr/>
      <dgm:t>
        <a:bodyPr/>
        <a:lstStyle/>
        <a:p>
          <a:pPr rtl="0"/>
          <a:r>
            <a:rPr lang="en-US" dirty="0" smtClean="0"/>
            <a:t>Maximum entropy distributions are often used as prior distributions when no useful prior information is available</a:t>
          </a:r>
          <a:endParaRPr lang="zh-CN" dirty="0"/>
        </a:p>
      </dgm:t>
    </dgm:pt>
    <dgm:pt modelId="{CBCE1D47-0240-4DDF-A24F-73969F8115F0}" type="parTrans" cxnId="{68577378-A4ED-4BBD-889A-CEE269581D95}">
      <dgm:prSet/>
      <dgm:spPr/>
      <dgm:t>
        <a:bodyPr/>
        <a:lstStyle/>
        <a:p>
          <a:endParaRPr lang="zh-CN" altLang="en-US"/>
        </a:p>
      </dgm:t>
    </dgm:pt>
    <dgm:pt modelId="{86298E17-1AD1-4AD2-B145-1FEBCE755782}" type="sibTrans" cxnId="{68577378-A4ED-4BBD-889A-CEE269581D95}">
      <dgm:prSet/>
      <dgm:spPr/>
      <dgm:t>
        <a:bodyPr/>
        <a:lstStyle/>
        <a:p>
          <a:endParaRPr lang="zh-CN" altLang="en-US"/>
        </a:p>
      </dgm:t>
    </dgm:pt>
    <dgm:pt modelId="{B3F5E856-BD29-4F6E-AE3C-3DF0B431F10D}" type="pres">
      <dgm:prSet presAssocID="{28433C22-B00D-4EAB-9797-8A40CE73DFB2}" presName="linear" presStyleCnt="0">
        <dgm:presLayoutVars>
          <dgm:animLvl val="lvl"/>
          <dgm:resizeHandles val="exact"/>
        </dgm:presLayoutVars>
      </dgm:prSet>
      <dgm:spPr/>
      <dgm:t>
        <a:bodyPr/>
        <a:lstStyle/>
        <a:p>
          <a:endParaRPr lang="zh-CN" altLang="en-US"/>
        </a:p>
      </dgm:t>
    </dgm:pt>
    <dgm:pt modelId="{FA0FD251-BD19-482F-B219-4EA15C57346F}" type="pres">
      <dgm:prSet presAssocID="{B361814F-DDD8-45C4-91A2-E2532D89AC04}" presName="parentText" presStyleLbl="node1" presStyleIdx="0" presStyleCnt="1">
        <dgm:presLayoutVars>
          <dgm:chMax val="0"/>
          <dgm:bulletEnabled val="1"/>
        </dgm:presLayoutVars>
      </dgm:prSet>
      <dgm:spPr/>
      <dgm:t>
        <a:bodyPr/>
        <a:lstStyle/>
        <a:p>
          <a:endParaRPr lang="zh-CN" altLang="en-US"/>
        </a:p>
      </dgm:t>
    </dgm:pt>
    <dgm:pt modelId="{C4B22DDF-7A6C-482B-87AC-4BED717ACB07}" type="pres">
      <dgm:prSet presAssocID="{B361814F-DDD8-45C4-91A2-E2532D89AC04}" presName="childText" presStyleLbl="revTx" presStyleIdx="0" presStyleCnt="1">
        <dgm:presLayoutVars>
          <dgm:bulletEnabled val="1"/>
        </dgm:presLayoutVars>
      </dgm:prSet>
      <dgm:spPr/>
      <dgm:t>
        <a:bodyPr/>
        <a:lstStyle/>
        <a:p>
          <a:endParaRPr lang="zh-CN" altLang="en-US"/>
        </a:p>
      </dgm:t>
    </dgm:pt>
  </dgm:ptLst>
  <dgm:cxnLst>
    <dgm:cxn modelId="{13FFB60D-1299-49E6-84F4-EAA176CA8740}" srcId="{B361814F-DDD8-45C4-91A2-E2532D89AC04}" destId="{C8079834-8C34-4814-A647-C86A37914C69}" srcOrd="1" destOrd="0" parTransId="{0631AD53-4262-4D0F-9F20-DBC12CD6C6DF}" sibTransId="{8AA6F633-2331-4CB6-AA04-0AA8B481A9B1}"/>
    <dgm:cxn modelId="{68577378-A4ED-4BBD-889A-CEE269581D95}" srcId="{B361814F-DDD8-45C4-91A2-E2532D89AC04}" destId="{CFB34197-1282-43BD-8F18-46B9389E9C2D}" srcOrd="2" destOrd="0" parTransId="{CBCE1D47-0240-4DDF-A24F-73969F8115F0}" sibTransId="{86298E17-1AD1-4AD2-B145-1FEBCE755782}"/>
    <dgm:cxn modelId="{7145408B-72AC-4D73-A650-714DF5FD8232}" srcId="{28433C22-B00D-4EAB-9797-8A40CE73DFB2}" destId="{B361814F-DDD8-45C4-91A2-E2532D89AC04}" srcOrd="0" destOrd="0" parTransId="{892C3B75-3B94-4A60-81F6-08A500854E8D}" sibTransId="{D9C667B6-374F-4435-8E5D-5C61974669F7}"/>
    <dgm:cxn modelId="{CFB61EC3-9BC3-4B79-A298-11D2145F89D0}" type="presOf" srcId="{5BB7E575-AF88-4E45-AA7A-48107220A81E}" destId="{C4B22DDF-7A6C-482B-87AC-4BED717ACB07}" srcOrd="0" destOrd="0" presId="urn:microsoft.com/office/officeart/2005/8/layout/vList2"/>
    <dgm:cxn modelId="{E1DF7332-5E40-470F-B53C-4359442EBB73}" type="presOf" srcId="{28433C22-B00D-4EAB-9797-8A40CE73DFB2}" destId="{B3F5E856-BD29-4F6E-AE3C-3DF0B431F10D}" srcOrd="0" destOrd="0" presId="urn:microsoft.com/office/officeart/2005/8/layout/vList2"/>
    <dgm:cxn modelId="{E0A8D001-7DED-4AF2-8E67-19FA2E4FDB73}" type="presOf" srcId="{B361814F-DDD8-45C4-91A2-E2532D89AC04}" destId="{FA0FD251-BD19-482F-B219-4EA15C57346F}" srcOrd="0" destOrd="0" presId="urn:microsoft.com/office/officeart/2005/8/layout/vList2"/>
    <dgm:cxn modelId="{FCA11D3B-F165-41DB-8C2A-2FFD4EDB348B}" type="presOf" srcId="{C8079834-8C34-4814-A647-C86A37914C69}" destId="{C4B22DDF-7A6C-482B-87AC-4BED717ACB07}" srcOrd="0" destOrd="1" presId="urn:microsoft.com/office/officeart/2005/8/layout/vList2"/>
    <dgm:cxn modelId="{2D2EDC70-37FA-47BD-9B6C-A0C82B87BE58}" type="presOf" srcId="{CFB34197-1282-43BD-8F18-46B9389E9C2D}" destId="{C4B22DDF-7A6C-482B-87AC-4BED717ACB07}" srcOrd="0" destOrd="2" presId="urn:microsoft.com/office/officeart/2005/8/layout/vList2"/>
    <dgm:cxn modelId="{D9E55FD1-B138-4721-9DB5-F5C5D195BC64}" srcId="{B361814F-DDD8-45C4-91A2-E2532D89AC04}" destId="{5BB7E575-AF88-4E45-AA7A-48107220A81E}" srcOrd="0" destOrd="0" parTransId="{015C0674-3700-4E08-9474-A06EF2E2ECD2}" sibTransId="{BF7E2CEC-1363-43D5-A858-5440DB9858FC}"/>
    <dgm:cxn modelId="{26F3AF11-1734-48CD-ACE5-E6CA48575886}" type="presParOf" srcId="{B3F5E856-BD29-4F6E-AE3C-3DF0B431F10D}" destId="{FA0FD251-BD19-482F-B219-4EA15C57346F}" srcOrd="0" destOrd="0" presId="urn:microsoft.com/office/officeart/2005/8/layout/vList2"/>
    <dgm:cxn modelId="{D82C9139-C2AC-4135-9266-BFA5D3901D7B}" type="presParOf" srcId="{B3F5E856-BD29-4F6E-AE3C-3DF0B431F10D}" destId="{C4B22DDF-7A6C-482B-87AC-4BED717ACB07}"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433C22-B00D-4EAB-9797-8A40CE73DFB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B361814F-DDD8-45C4-91A2-E2532D89AC04}">
      <dgm:prSet/>
      <dgm:spPr/>
      <dgm:t>
        <a:bodyPr/>
        <a:lstStyle/>
        <a:p>
          <a:pPr rtl="0"/>
          <a:r>
            <a:rPr lang="en-US" b="1" dirty="0" smtClean="0"/>
            <a:t>In an estimation-theoretic context</a:t>
          </a:r>
          <a:endParaRPr lang="zh-CN" b="1" dirty="0"/>
        </a:p>
      </dgm:t>
    </dgm:pt>
    <dgm:pt modelId="{892C3B75-3B94-4A60-81F6-08A500854E8D}" type="parTrans" cxnId="{7145408B-72AC-4D73-A650-714DF5FD8232}">
      <dgm:prSet/>
      <dgm:spPr/>
      <dgm:t>
        <a:bodyPr/>
        <a:lstStyle/>
        <a:p>
          <a:endParaRPr lang="zh-CN" altLang="en-US"/>
        </a:p>
      </dgm:t>
    </dgm:pt>
    <dgm:pt modelId="{D9C667B6-374F-4435-8E5D-5C61974669F7}" type="sibTrans" cxnId="{7145408B-72AC-4D73-A650-714DF5FD8232}">
      <dgm:prSet/>
      <dgm:spPr/>
      <dgm:t>
        <a:bodyPr/>
        <a:lstStyle/>
        <a:p>
          <a:endParaRPr lang="zh-CN" altLang="en-US"/>
        </a:p>
      </dgm:t>
    </dgm:pt>
    <dgm:pt modelId="{5BB7E575-AF88-4E45-AA7A-48107220A81E}">
      <dgm:prSet/>
      <dgm:spPr/>
      <dgm:t>
        <a:bodyPr/>
        <a:lstStyle/>
        <a:p>
          <a:pPr rtl="0"/>
          <a:r>
            <a:rPr lang="en-US" dirty="0" smtClean="0">
              <a:solidFill>
                <a:schemeClr val="bg1"/>
              </a:solidFill>
            </a:rPr>
            <a:t>it is most natural to think of the “</a:t>
          </a:r>
          <a:r>
            <a:rPr lang="en-US" b="1" i="1" dirty="0" smtClean="0">
              <a:solidFill>
                <a:schemeClr val="bg1"/>
              </a:solidFill>
            </a:rPr>
            <a:t>most informative</a:t>
          </a:r>
          <a:r>
            <a:rPr lang="en-US" dirty="0" smtClean="0">
              <a:solidFill>
                <a:schemeClr val="bg1"/>
              </a:solidFill>
            </a:rPr>
            <a:t>” probability distribution as that which assigns all probability to </a:t>
          </a:r>
          <a:r>
            <a:rPr lang="en-US" b="1" i="1" dirty="0" smtClean="0">
              <a:solidFill>
                <a:schemeClr val="bg1"/>
              </a:solidFill>
            </a:rPr>
            <a:t>a single state</a:t>
          </a:r>
          <a:r>
            <a:rPr lang="en-US" dirty="0" smtClean="0">
              <a:solidFill>
                <a:schemeClr val="bg1"/>
              </a:solidFill>
            </a:rPr>
            <a:t>; logically the most </a:t>
          </a:r>
          <a:r>
            <a:rPr lang="en-US" b="1" i="1" dirty="0" smtClean="0">
              <a:solidFill>
                <a:schemeClr val="bg1"/>
              </a:solidFill>
            </a:rPr>
            <a:t>compact</a:t>
          </a:r>
          <a:r>
            <a:rPr lang="en-US" dirty="0" smtClean="0">
              <a:solidFill>
                <a:schemeClr val="bg1"/>
              </a:solidFill>
            </a:rPr>
            <a:t> of probabilities.</a:t>
          </a:r>
          <a:endParaRPr lang="zh-CN" dirty="0">
            <a:solidFill>
              <a:schemeClr val="bg1"/>
            </a:solidFill>
          </a:endParaRPr>
        </a:p>
      </dgm:t>
    </dgm:pt>
    <dgm:pt modelId="{015C0674-3700-4E08-9474-A06EF2E2ECD2}" type="parTrans" cxnId="{D9E55FD1-B138-4721-9DB5-F5C5D195BC64}">
      <dgm:prSet/>
      <dgm:spPr/>
      <dgm:t>
        <a:bodyPr/>
        <a:lstStyle/>
        <a:p>
          <a:endParaRPr lang="zh-CN" altLang="en-US"/>
        </a:p>
      </dgm:t>
    </dgm:pt>
    <dgm:pt modelId="{BF7E2CEC-1363-43D5-A858-5440DB9858FC}" type="sibTrans" cxnId="{D9E55FD1-B138-4721-9DB5-F5C5D195BC64}">
      <dgm:prSet/>
      <dgm:spPr/>
      <dgm:t>
        <a:bodyPr/>
        <a:lstStyle/>
        <a:p>
          <a:endParaRPr lang="zh-CN" altLang="en-US"/>
        </a:p>
      </dgm:t>
    </dgm:pt>
    <dgm:pt modelId="{C8079834-8C34-4814-A647-C86A37914C69}">
      <dgm:prSet/>
      <dgm:spPr/>
      <dgm:t>
        <a:bodyPr/>
        <a:lstStyle/>
        <a:p>
          <a:pPr rtl="0"/>
          <a:r>
            <a:rPr lang="en-US" dirty="0" smtClean="0">
              <a:solidFill>
                <a:schemeClr val="bg1"/>
              </a:solidFill>
            </a:rPr>
            <a:t>Conversely, the “</a:t>
          </a:r>
          <a:r>
            <a:rPr lang="en-US" b="1" i="1" dirty="0" smtClean="0">
              <a:solidFill>
                <a:schemeClr val="bg1"/>
              </a:solidFill>
            </a:rPr>
            <a:t>least informative</a:t>
          </a:r>
          <a:r>
            <a:rPr lang="en-US" dirty="0" smtClean="0">
              <a:solidFill>
                <a:schemeClr val="bg1"/>
              </a:solidFill>
            </a:rPr>
            <a:t>” distribution is one in which probability is </a:t>
          </a:r>
          <a:r>
            <a:rPr lang="en-US" b="1" i="1" dirty="0" smtClean="0">
              <a:solidFill>
                <a:schemeClr val="bg1"/>
              </a:solidFill>
            </a:rPr>
            <a:t>spread uniformly </a:t>
          </a:r>
          <a:r>
            <a:rPr lang="en-US" dirty="0" smtClean="0">
              <a:solidFill>
                <a:schemeClr val="bg1"/>
              </a:solidFill>
            </a:rPr>
            <a:t>over all states and so entropy is a maximum. </a:t>
          </a:r>
          <a:endParaRPr lang="zh-CN" dirty="0">
            <a:solidFill>
              <a:schemeClr val="bg1"/>
            </a:solidFill>
          </a:endParaRPr>
        </a:p>
      </dgm:t>
    </dgm:pt>
    <dgm:pt modelId="{0631AD53-4262-4D0F-9F20-DBC12CD6C6DF}" type="parTrans" cxnId="{13FFB60D-1299-49E6-84F4-EAA176CA8740}">
      <dgm:prSet/>
      <dgm:spPr/>
      <dgm:t>
        <a:bodyPr/>
        <a:lstStyle/>
        <a:p>
          <a:endParaRPr lang="zh-CN" altLang="en-US"/>
        </a:p>
      </dgm:t>
    </dgm:pt>
    <dgm:pt modelId="{8AA6F633-2331-4CB6-AA04-0AA8B481A9B1}" type="sibTrans" cxnId="{13FFB60D-1299-49E6-84F4-EAA176CA8740}">
      <dgm:prSet/>
      <dgm:spPr/>
      <dgm:t>
        <a:bodyPr/>
        <a:lstStyle/>
        <a:p>
          <a:endParaRPr lang="zh-CN" altLang="en-US"/>
        </a:p>
      </dgm:t>
    </dgm:pt>
    <dgm:pt modelId="{CFB34197-1282-43BD-8F18-46B9389E9C2D}">
      <dgm:prSet/>
      <dgm:spPr/>
      <dgm:t>
        <a:bodyPr/>
        <a:lstStyle/>
        <a:p>
          <a:pPr rtl="0"/>
          <a:r>
            <a:rPr lang="en-US" dirty="0" smtClean="0">
              <a:solidFill>
                <a:schemeClr val="bg1"/>
              </a:solidFill>
            </a:rPr>
            <a:t>Maximum entropy distributions are often used as prior distributions when no useful prior information is available</a:t>
          </a:r>
          <a:endParaRPr lang="zh-CN" dirty="0">
            <a:solidFill>
              <a:schemeClr val="bg1"/>
            </a:solidFill>
          </a:endParaRPr>
        </a:p>
      </dgm:t>
    </dgm:pt>
    <dgm:pt modelId="{CBCE1D47-0240-4DDF-A24F-73969F8115F0}" type="parTrans" cxnId="{68577378-A4ED-4BBD-889A-CEE269581D95}">
      <dgm:prSet/>
      <dgm:spPr/>
      <dgm:t>
        <a:bodyPr/>
        <a:lstStyle/>
        <a:p>
          <a:endParaRPr lang="zh-CN" altLang="en-US"/>
        </a:p>
      </dgm:t>
    </dgm:pt>
    <dgm:pt modelId="{86298E17-1AD1-4AD2-B145-1FEBCE755782}" type="sibTrans" cxnId="{68577378-A4ED-4BBD-889A-CEE269581D95}">
      <dgm:prSet/>
      <dgm:spPr/>
      <dgm:t>
        <a:bodyPr/>
        <a:lstStyle/>
        <a:p>
          <a:endParaRPr lang="zh-CN" altLang="en-US"/>
        </a:p>
      </dgm:t>
    </dgm:pt>
    <dgm:pt modelId="{B3F5E856-BD29-4F6E-AE3C-3DF0B431F10D}" type="pres">
      <dgm:prSet presAssocID="{28433C22-B00D-4EAB-9797-8A40CE73DFB2}" presName="linear" presStyleCnt="0">
        <dgm:presLayoutVars>
          <dgm:animLvl val="lvl"/>
          <dgm:resizeHandles val="exact"/>
        </dgm:presLayoutVars>
      </dgm:prSet>
      <dgm:spPr/>
      <dgm:t>
        <a:bodyPr/>
        <a:lstStyle/>
        <a:p>
          <a:endParaRPr lang="zh-CN" altLang="en-US"/>
        </a:p>
      </dgm:t>
    </dgm:pt>
    <dgm:pt modelId="{FA0FD251-BD19-482F-B219-4EA15C57346F}" type="pres">
      <dgm:prSet presAssocID="{B361814F-DDD8-45C4-91A2-E2532D89AC04}" presName="parentText" presStyleLbl="node1" presStyleIdx="0" presStyleCnt="1">
        <dgm:presLayoutVars>
          <dgm:chMax val="0"/>
          <dgm:bulletEnabled val="1"/>
        </dgm:presLayoutVars>
      </dgm:prSet>
      <dgm:spPr/>
      <dgm:t>
        <a:bodyPr/>
        <a:lstStyle/>
        <a:p>
          <a:endParaRPr lang="zh-CN" altLang="en-US"/>
        </a:p>
      </dgm:t>
    </dgm:pt>
    <dgm:pt modelId="{C4B22DDF-7A6C-482B-87AC-4BED717ACB07}" type="pres">
      <dgm:prSet presAssocID="{B361814F-DDD8-45C4-91A2-E2532D89AC04}" presName="childText" presStyleLbl="revTx" presStyleIdx="0" presStyleCnt="1">
        <dgm:presLayoutVars>
          <dgm:bulletEnabled val="1"/>
        </dgm:presLayoutVars>
      </dgm:prSet>
      <dgm:spPr/>
      <dgm:t>
        <a:bodyPr/>
        <a:lstStyle/>
        <a:p>
          <a:endParaRPr lang="zh-CN" altLang="en-US"/>
        </a:p>
      </dgm:t>
    </dgm:pt>
  </dgm:ptLst>
  <dgm:cxnLst>
    <dgm:cxn modelId="{13FFB60D-1299-49E6-84F4-EAA176CA8740}" srcId="{B361814F-DDD8-45C4-91A2-E2532D89AC04}" destId="{C8079834-8C34-4814-A647-C86A37914C69}" srcOrd="1" destOrd="0" parTransId="{0631AD53-4262-4D0F-9F20-DBC12CD6C6DF}" sibTransId="{8AA6F633-2331-4CB6-AA04-0AA8B481A9B1}"/>
    <dgm:cxn modelId="{68577378-A4ED-4BBD-889A-CEE269581D95}" srcId="{B361814F-DDD8-45C4-91A2-E2532D89AC04}" destId="{CFB34197-1282-43BD-8F18-46B9389E9C2D}" srcOrd="2" destOrd="0" parTransId="{CBCE1D47-0240-4DDF-A24F-73969F8115F0}" sibTransId="{86298E17-1AD1-4AD2-B145-1FEBCE755782}"/>
    <dgm:cxn modelId="{7145408B-72AC-4D73-A650-714DF5FD8232}" srcId="{28433C22-B00D-4EAB-9797-8A40CE73DFB2}" destId="{B361814F-DDD8-45C4-91A2-E2532D89AC04}" srcOrd="0" destOrd="0" parTransId="{892C3B75-3B94-4A60-81F6-08A500854E8D}" sibTransId="{D9C667B6-374F-4435-8E5D-5C61974669F7}"/>
    <dgm:cxn modelId="{3812CD0E-4DD7-4D6D-B494-40FAAF0CBA64}" type="presOf" srcId="{B361814F-DDD8-45C4-91A2-E2532D89AC04}" destId="{FA0FD251-BD19-482F-B219-4EA15C57346F}" srcOrd="0" destOrd="0" presId="urn:microsoft.com/office/officeart/2005/8/layout/vList2"/>
    <dgm:cxn modelId="{BDD53940-3749-4C25-A734-9EF6747AE15C}" type="presOf" srcId="{5BB7E575-AF88-4E45-AA7A-48107220A81E}" destId="{C4B22DDF-7A6C-482B-87AC-4BED717ACB07}" srcOrd="0" destOrd="0" presId="urn:microsoft.com/office/officeart/2005/8/layout/vList2"/>
    <dgm:cxn modelId="{E3DB14A5-5D60-4E78-B428-F148F013D949}" type="presOf" srcId="{CFB34197-1282-43BD-8F18-46B9389E9C2D}" destId="{C4B22DDF-7A6C-482B-87AC-4BED717ACB07}" srcOrd="0" destOrd="2" presId="urn:microsoft.com/office/officeart/2005/8/layout/vList2"/>
    <dgm:cxn modelId="{5756DCFB-91F5-4731-9082-836E3DE924D4}" type="presOf" srcId="{C8079834-8C34-4814-A647-C86A37914C69}" destId="{C4B22DDF-7A6C-482B-87AC-4BED717ACB07}" srcOrd="0" destOrd="1" presId="urn:microsoft.com/office/officeart/2005/8/layout/vList2"/>
    <dgm:cxn modelId="{EFB47697-9E47-49B1-9838-87C36C0AA5D0}" type="presOf" srcId="{28433C22-B00D-4EAB-9797-8A40CE73DFB2}" destId="{B3F5E856-BD29-4F6E-AE3C-3DF0B431F10D}" srcOrd="0" destOrd="0" presId="urn:microsoft.com/office/officeart/2005/8/layout/vList2"/>
    <dgm:cxn modelId="{D9E55FD1-B138-4721-9DB5-F5C5D195BC64}" srcId="{B361814F-DDD8-45C4-91A2-E2532D89AC04}" destId="{5BB7E575-AF88-4E45-AA7A-48107220A81E}" srcOrd="0" destOrd="0" parTransId="{015C0674-3700-4E08-9474-A06EF2E2ECD2}" sibTransId="{BF7E2CEC-1363-43D5-A858-5440DB9858FC}"/>
    <dgm:cxn modelId="{322F4202-B1E5-446A-87BD-03A36A1D2128}" type="presParOf" srcId="{B3F5E856-BD29-4F6E-AE3C-3DF0B431F10D}" destId="{FA0FD251-BD19-482F-B219-4EA15C57346F}" srcOrd="0" destOrd="0" presId="urn:microsoft.com/office/officeart/2005/8/layout/vList2"/>
    <dgm:cxn modelId="{32A2F9D1-FDF8-4F4B-8967-1E396A1C42D5}" type="presParOf" srcId="{B3F5E856-BD29-4F6E-AE3C-3DF0B431F10D}" destId="{C4B22DDF-7A6C-482B-87AC-4BED717ACB07}"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EB51AB5F-24A2-4EEF-94BD-24DEE3AFA599}"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28546F4B-EC8C-491A-85E4-08AA9D2CAB61}" type="presOf" srcId="{84777DFA-0890-4BE5-91D3-855F0F9C5D17}" destId="{4B21A06F-7B9B-4365-BE7D-49F3C3C4067E}" srcOrd="0" destOrd="0" presId="urn:microsoft.com/office/officeart/2005/8/layout/venn1"/>
    <dgm:cxn modelId="{E2C766B3-6667-46A6-A5E4-7519D2C1E527}"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750C3886-966A-42DD-9FFA-0AA28D7E76B1}" type="presOf" srcId="{84777DFA-0890-4BE5-91D3-855F0F9C5D17}" destId="{4B21A06F-7B9B-4365-BE7D-49F3C3C4067E}" srcOrd="0" destOrd="0" presId="urn:microsoft.com/office/officeart/2005/8/layout/venn1"/>
    <dgm:cxn modelId="{0EFDA251-E6C5-4DA8-9883-2F5E91568315}"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B1772588-D406-459B-A2FC-3F0DF86A99CB}"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BAC3E277-51F6-4C94-85D2-BB91711BE263}" type="presOf" srcId="{1076B2ED-5793-4959-9625-EE5C066FAE82}" destId="{D324407F-4CB6-4779-ABDA-AC0650DE12BC}" srcOrd="0" destOrd="0" presId="urn:microsoft.com/office/officeart/2005/8/layout/venn1"/>
    <dgm:cxn modelId="{025CECA2-2C83-4462-872D-3ADA84D784F9}"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3DB02B9C-C414-4019-B45A-187731ED7207}"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8433C22-B00D-4EAB-9797-8A40CE73DFB2}"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B361814F-DDD8-45C4-91A2-E2532D89AC04}">
      <dgm:prSet/>
      <dgm:spPr/>
      <dgm:t>
        <a:bodyPr/>
        <a:lstStyle/>
        <a:p>
          <a:pPr rtl="0"/>
          <a:r>
            <a:rPr lang="en-US" altLang="zh-CN" b="1" dirty="0" smtClean="0"/>
            <a:t>In a communication context</a:t>
          </a:r>
          <a:endParaRPr lang="zh-CN" b="1" dirty="0"/>
        </a:p>
      </dgm:t>
    </dgm:pt>
    <dgm:pt modelId="{892C3B75-3B94-4A60-81F6-08A500854E8D}" type="parTrans" cxnId="{7145408B-72AC-4D73-A650-714DF5FD8232}">
      <dgm:prSet/>
      <dgm:spPr/>
      <dgm:t>
        <a:bodyPr/>
        <a:lstStyle/>
        <a:p>
          <a:endParaRPr lang="zh-CN" altLang="en-US"/>
        </a:p>
      </dgm:t>
    </dgm:pt>
    <dgm:pt modelId="{D9C667B6-374F-4435-8E5D-5C61974669F7}" type="sibTrans" cxnId="{7145408B-72AC-4D73-A650-714DF5FD8232}">
      <dgm:prSet/>
      <dgm:spPr/>
      <dgm:t>
        <a:bodyPr/>
        <a:lstStyle/>
        <a:p>
          <a:endParaRPr lang="zh-CN" altLang="en-US"/>
        </a:p>
      </dgm:t>
    </dgm:pt>
    <dgm:pt modelId="{5BB7E575-AF88-4E45-AA7A-48107220A81E}">
      <dgm:prSet/>
      <dgm:spPr/>
      <dgm:t>
        <a:bodyPr/>
        <a:lstStyle/>
        <a:p>
          <a:pPr rtl="0"/>
          <a:r>
            <a:rPr lang="en-US" altLang="zh-CN" dirty="0" smtClean="0"/>
            <a:t>If the result of the experiment is known with high probability a </a:t>
          </a:r>
          <a:r>
            <a:rPr lang="en-US" altLang="zh-CN" b="1" i="1" dirty="0" smtClean="0">
              <a:solidFill>
                <a:srgbClr val="FF0000"/>
              </a:solidFill>
            </a:rPr>
            <a:t>priori</a:t>
          </a:r>
          <a:r>
            <a:rPr lang="en-US" altLang="zh-CN" dirty="0" smtClean="0"/>
            <a:t>, then the actual occurrence of the event is not very informative.</a:t>
          </a:r>
          <a:endParaRPr lang="zh-CN" dirty="0"/>
        </a:p>
      </dgm:t>
    </dgm:pt>
    <dgm:pt modelId="{015C0674-3700-4E08-9474-A06EF2E2ECD2}" type="parTrans" cxnId="{D9E55FD1-B138-4721-9DB5-F5C5D195BC64}">
      <dgm:prSet/>
      <dgm:spPr/>
      <dgm:t>
        <a:bodyPr/>
        <a:lstStyle/>
        <a:p>
          <a:endParaRPr lang="zh-CN" altLang="en-US"/>
        </a:p>
      </dgm:t>
    </dgm:pt>
    <dgm:pt modelId="{BF7E2CEC-1363-43D5-A858-5440DB9858FC}" type="sibTrans" cxnId="{D9E55FD1-B138-4721-9DB5-F5C5D195BC64}">
      <dgm:prSet/>
      <dgm:spPr/>
      <dgm:t>
        <a:bodyPr/>
        <a:lstStyle/>
        <a:p>
          <a:endParaRPr lang="zh-CN" altLang="en-US"/>
        </a:p>
      </dgm:t>
    </dgm:pt>
    <dgm:pt modelId="{C8079834-8C34-4814-A647-C86A37914C69}">
      <dgm:prSet/>
      <dgm:spPr/>
      <dgm:t>
        <a:bodyPr/>
        <a:lstStyle/>
        <a:p>
          <a:pPr rtl="0"/>
          <a:r>
            <a:rPr lang="en-US" altLang="zh-CN" dirty="0" smtClean="0"/>
            <a:t>Conversely, if the possibility of each outcome is </a:t>
          </a:r>
          <a:r>
            <a:rPr lang="en-US" altLang="zh-CN" b="1" dirty="0" smtClean="0">
              <a:solidFill>
                <a:srgbClr val="FF0000"/>
              </a:solidFill>
            </a:rPr>
            <a:t>uniformly </a:t>
          </a:r>
          <a:r>
            <a:rPr lang="en-US" altLang="zh-CN" dirty="0" smtClean="0"/>
            <a:t>distributed, then the outcome itself is </a:t>
          </a:r>
          <a:r>
            <a:rPr lang="en-US" altLang="zh-CN" b="1" dirty="0" smtClean="0">
              <a:solidFill>
                <a:srgbClr val="FF0000"/>
              </a:solidFill>
            </a:rPr>
            <a:t>most informative</a:t>
          </a:r>
          <a:r>
            <a:rPr lang="en-US" altLang="zh-CN" dirty="0" smtClean="0"/>
            <a:t>.</a:t>
          </a:r>
          <a:endParaRPr lang="zh-CN" dirty="0"/>
        </a:p>
      </dgm:t>
    </dgm:pt>
    <dgm:pt modelId="{0631AD53-4262-4D0F-9F20-DBC12CD6C6DF}" type="parTrans" cxnId="{13FFB60D-1299-49E6-84F4-EAA176CA8740}">
      <dgm:prSet/>
      <dgm:spPr/>
      <dgm:t>
        <a:bodyPr/>
        <a:lstStyle/>
        <a:p>
          <a:endParaRPr lang="zh-CN" altLang="en-US"/>
        </a:p>
      </dgm:t>
    </dgm:pt>
    <dgm:pt modelId="{8AA6F633-2331-4CB6-AA04-0AA8B481A9B1}" type="sibTrans" cxnId="{13FFB60D-1299-49E6-84F4-EAA176CA8740}">
      <dgm:prSet/>
      <dgm:spPr/>
      <dgm:t>
        <a:bodyPr/>
        <a:lstStyle/>
        <a:p>
          <a:endParaRPr lang="zh-CN" altLang="en-US"/>
        </a:p>
      </dgm:t>
    </dgm:pt>
    <dgm:pt modelId="{CFB34197-1282-43BD-8F18-46B9389E9C2D}">
      <dgm:prSet/>
      <dgm:spPr/>
      <dgm:t>
        <a:bodyPr/>
        <a:lstStyle/>
        <a:p>
          <a:pPr rtl="0"/>
          <a:r>
            <a:rPr lang="en-US" altLang="zh-CN" dirty="0" smtClean="0"/>
            <a:t>The outcome of a random experiment is guaranteed to be most informative if the probability distribution over outcomes is uniform.</a:t>
          </a:r>
          <a:endParaRPr lang="zh-CN" dirty="0"/>
        </a:p>
      </dgm:t>
    </dgm:pt>
    <dgm:pt modelId="{CBCE1D47-0240-4DDF-A24F-73969F8115F0}" type="parTrans" cxnId="{68577378-A4ED-4BBD-889A-CEE269581D95}">
      <dgm:prSet/>
      <dgm:spPr/>
      <dgm:t>
        <a:bodyPr/>
        <a:lstStyle/>
        <a:p>
          <a:endParaRPr lang="zh-CN" altLang="en-US"/>
        </a:p>
      </dgm:t>
    </dgm:pt>
    <dgm:pt modelId="{86298E17-1AD1-4AD2-B145-1FEBCE755782}" type="sibTrans" cxnId="{68577378-A4ED-4BBD-889A-CEE269581D95}">
      <dgm:prSet/>
      <dgm:spPr/>
      <dgm:t>
        <a:bodyPr/>
        <a:lstStyle/>
        <a:p>
          <a:endParaRPr lang="zh-CN" altLang="en-US"/>
        </a:p>
      </dgm:t>
    </dgm:pt>
    <dgm:pt modelId="{B3F5E856-BD29-4F6E-AE3C-3DF0B431F10D}" type="pres">
      <dgm:prSet presAssocID="{28433C22-B00D-4EAB-9797-8A40CE73DFB2}" presName="linear" presStyleCnt="0">
        <dgm:presLayoutVars>
          <dgm:animLvl val="lvl"/>
          <dgm:resizeHandles val="exact"/>
        </dgm:presLayoutVars>
      </dgm:prSet>
      <dgm:spPr/>
      <dgm:t>
        <a:bodyPr/>
        <a:lstStyle/>
        <a:p>
          <a:endParaRPr lang="zh-CN" altLang="en-US"/>
        </a:p>
      </dgm:t>
    </dgm:pt>
    <dgm:pt modelId="{FA0FD251-BD19-482F-B219-4EA15C57346F}" type="pres">
      <dgm:prSet presAssocID="{B361814F-DDD8-45C4-91A2-E2532D89AC04}" presName="parentText" presStyleLbl="node1" presStyleIdx="0" presStyleCnt="1">
        <dgm:presLayoutVars>
          <dgm:chMax val="0"/>
          <dgm:bulletEnabled val="1"/>
        </dgm:presLayoutVars>
      </dgm:prSet>
      <dgm:spPr/>
      <dgm:t>
        <a:bodyPr/>
        <a:lstStyle/>
        <a:p>
          <a:endParaRPr lang="zh-CN" altLang="en-US"/>
        </a:p>
      </dgm:t>
    </dgm:pt>
    <dgm:pt modelId="{C4B22DDF-7A6C-482B-87AC-4BED717ACB07}" type="pres">
      <dgm:prSet presAssocID="{B361814F-DDD8-45C4-91A2-E2532D89AC04}" presName="childText" presStyleLbl="revTx" presStyleIdx="0" presStyleCnt="1">
        <dgm:presLayoutVars>
          <dgm:bulletEnabled val="1"/>
        </dgm:presLayoutVars>
      </dgm:prSet>
      <dgm:spPr/>
      <dgm:t>
        <a:bodyPr/>
        <a:lstStyle/>
        <a:p>
          <a:endParaRPr lang="zh-CN" altLang="en-US"/>
        </a:p>
      </dgm:t>
    </dgm:pt>
  </dgm:ptLst>
  <dgm:cxnLst>
    <dgm:cxn modelId="{13FFB60D-1299-49E6-84F4-EAA176CA8740}" srcId="{B361814F-DDD8-45C4-91A2-E2532D89AC04}" destId="{C8079834-8C34-4814-A647-C86A37914C69}" srcOrd="1" destOrd="0" parTransId="{0631AD53-4262-4D0F-9F20-DBC12CD6C6DF}" sibTransId="{8AA6F633-2331-4CB6-AA04-0AA8B481A9B1}"/>
    <dgm:cxn modelId="{68577378-A4ED-4BBD-889A-CEE269581D95}" srcId="{B361814F-DDD8-45C4-91A2-E2532D89AC04}" destId="{CFB34197-1282-43BD-8F18-46B9389E9C2D}" srcOrd="2" destOrd="0" parTransId="{CBCE1D47-0240-4DDF-A24F-73969F8115F0}" sibTransId="{86298E17-1AD1-4AD2-B145-1FEBCE755782}"/>
    <dgm:cxn modelId="{7145408B-72AC-4D73-A650-714DF5FD8232}" srcId="{28433C22-B00D-4EAB-9797-8A40CE73DFB2}" destId="{B361814F-DDD8-45C4-91A2-E2532D89AC04}" srcOrd="0" destOrd="0" parTransId="{892C3B75-3B94-4A60-81F6-08A500854E8D}" sibTransId="{D9C667B6-374F-4435-8E5D-5C61974669F7}"/>
    <dgm:cxn modelId="{4278CEA8-1A24-4643-9ACB-D4162FA96060}" type="presOf" srcId="{28433C22-B00D-4EAB-9797-8A40CE73DFB2}" destId="{B3F5E856-BD29-4F6E-AE3C-3DF0B431F10D}" srcOrd="0" destOrd="0" presId="urn:microsoft.com/office/officeart/2005/8/layout/vList2"/>
    <dgm:cxn modelId="{04388EE0-CEAD-4A15-8DC6-17BE9CF0B90B}" type="presOf" srcId="{CFB34197-1282-43BD-8F18-46B9389E9C2D}" destId="{C4B22DDF-7A6C-482B-87AC-4BED717ACB07}" srcOrd="0" destOrd="2" presId="urn:microsoft.com/office/officeart/2005/8/layout/vList2"/>
    <dgm:cxn modelId="{43A37CCB-EF43-4BA5-A235-C8B859B4CA30}" type="presOf" srcId="{5BB7E575-AF88-4E45-AA7A-48107220A81E}" destId="{C4B22DDF-7A6C-482B-87AC-4BED717ACB07}" srcOrd="0" destOrd="0" presId="urn:microsoft.com/office/officeart/2005/8/layout/vList2"/>
    <dgm:cxn modelId="{C509A74A-8F56-45BA-9B1A-D398E53F0394}" type="presOf" srcId="{B361814F-DDD8-45C4-91A2-E2532D89AC04}" destId="{FA0FD251-BD19-482F-B219-4EA15C57346F}" srcOrd="0" destOrd="0" presId="urn:microsoft.com/office/officeart/2005/8/layout/vList2"/>
    <dgm:cxn modelId="{BEE16121-5484-42E0-8FB0-C65569BA297E}" type="presOf" srcId="{C8079834-8C34-4814-A647-C86A37914C69}" destId="{C4B22DDF-7A6C-482B-87AC-4BED717ACB07}" srcOrd="0" destOrd="1" presId="urn:microsoft.com/office/officeart/2005/8/layout/vList2"/>
    <dgm:cxn modelId="{D9E55FD1-B138-4721-9DB5-F5C5D195BC64}" srcId="{B361814F-DDD8-45C4-91A2-E2532D89AC04}" destId="{5BB7E575-AF88-4E45-AA7A-48107220A81E}" srcOrd="0" destOrd="0" parTransId="{015C0674-3700-4E08-9474-A06EF2E2ECD2}" sibTransId="{BF7E2CEC-1363-43D5-A858-5440DB9858FC}"/>
    <dgm:cxn modelId="{D7BC2768-5CAF-44C5-9F94-4B1D75B31EC6}" type="presParOf" srcId="{B3F5E856-BD29-4F6E-AE3C-3DF0B431F10D}" destId="{FA0FD251-BD19-482F-B219-4EA15C57346F}" srcOrd="0" destOrd="0" presId="urn:microsoft.com/office/officeart/2005/8/layout/vList2"/>
    <dgm:cxn modelId="{77C8B26A-DA6D-4403-9284-94AA9E410CBD}" type="presParOf" srcId="{B3F5E856-BD29-4F6E-AE3C-3DF0B431F10D}" destId="{C4B22DDF-7A6C-482B-87AC-4BED717ACB07}"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8433C22-B00D-4EAB-9797-8A40CE73DFB2}"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B361814F-DDD8-45C4-91A2-E2532D89AC04}">
      <dgm:prSet/>
      <dgm:spPr/>
      <dgm:t>
        <a:bodyPr/>
        <a:lstStyle/>
        <a:p>
          <a:pPr rtl="0"/>
          <a:r>
            <a:rPr lang="en-US" altLang="zh-CN" b="1" dirty="0" smtClean="0"/>
            <a:t>In a communication context</a:t>
          </a:r>
          <a:endParaRPr lang="zh-CN" b="1" dirty="0"/>
        </a:p>
      </dgm:t>
    </dgm:pt>
    <dgm:pt modelId="{892C3B75-3B94-4A60-81F6-08A500854E8D}" type="parTrans" cxnId="{7145408B-72AC-4D73-A650-714DF5FD8232}">
      <dgm:prSet/>
      <dgm:spPr/>
      <dgm:t>
        <a:bodyPr/>
        <a:lstStyle/>
        <a:p>
          <a:endParaRPr lang="zh-CN" altLang="en-US"/>
        </a:p>
      </dgm:t>
    </dgm:pt>
    <dgm:pt modelId="{D9C667B6-374F-4435-8E5D-5C61974669F7}" type="sibTrans" cxnId="{7145408B-72AC-4D73-A650-714DF5FD8232}">
      <dgm:prSet/>
      <dgm:spPr/>
      <dgm:t>
        <a:bodyPr/>
        <a:lstStyle/>
        <a:p>
          <a:endParaRPr lang="zh-CN" altLang="en-US"/>
        </a:p>
      </dgm:t>
    </dgm:pt>
    <dgm:pt modelId="{5BB7E575-AF88-4E45-AA7A-48107220A81E}">
      <dgm:prSet/>
      <dgm:spPr/>
      <dgm:t>
        <a:bodyPr/>
        <a:lstStyle/>
        <a:p>
          <a:pPr rtl="0"/>
          <a:r>
            <a:rPr lang="en-US" altLang="zh-CN" dirty="0" smtClean="0">
              <a:solidFill>
                <a:schemeClr val="bg1"/>
              </a:solidFill>
            </a:rPr>
            <a:t>If the result of the experiment is known with high probability a </a:t>
          </a:r>
          <a:r>
            <a:rPr lang="en-US" altLang="zh-CN" b="1" i="1" dirty="0" smtClean="0">
              <a:solidFill>
                <a:schemeClr val="bg1"/>
              </a:solidFill>
            </a:rPr>
            <a:t>priori</a:t>
          </a:r>
          <a:r>
            <a:rPr lang="en-US" altLang="zh-CN" dirty="0" smtClean="0">
              <a:solidFill>
                <a:schemeClr val="bg1"/>
              </a:solidFill>
            </a:rPr>
            <a:t>, then the actual occurrence of the event is not very informative.</a:t>
          </a:r>
          <a:endParaRPr lang="zh-CN" dirty="0">
            <a:solidFill>
              <a:schemeClr val="bg1"/>
            </a:solidFill>
          </a:endParaRPr>
        </a:p>
      </dgm:t>
    </dgm:pt>
    <dgm:pt modelId="{015C0674-3700-4E08-9474-A06EF2E2ECD2}" type="parTrans" cxnId="{D9E55FD1-B138-4721-9DB5-F5C5D195BC64}">
      <dgm:prSet/>
      <dgm:spPr/>
      <dgm:t>
        <a:bodyPr/>
        <a:lstStyle/>
        <a:p>
          <a:endParaRPr lang="zh-CN" altLang="en-US"/>
        </a:p>
      </dgm:t>
    </dgm:pt>
    <dgm:pt modelId="{BF7E2CEC-1363-43D5-A858-5440DB9858FC}" type="sibTrans" cxnId="{D9E55FD1-B138-4721-9DB5-F5C5D195BC64}">
      <dgm:prSet/>
      <dgm:spPr/>
      <dgm:t>
        <a:bodyPr/>
        <a:lstStyle/>
        <a:p>
          <a:endParaRPr lang="zh-CN" altLang="en-US"/>
        </a:p>
      </dgm:t>
    </dgm:pt>
    <dgm:pt modelId="{C8079834-8C34-4814-A647-C86A37914C69}">
      <dgm:prSet/>
      <dgm:spPr/>
      <dgm:t>
        <a:bodyPr/>
        <a:lstStyle/>
        <a:p>
          <a:pPr rtl="0"/>
          <a:r>
            <a:rPr lang="en-US" altLang="zh-CN" dirty="0" smtClean="0">
              <a:solidFill>
                <a:schemeClr val="bg1"/>
              </a:solidFill>
            </a:rPr>
            <a:t>Conversely, if the possibility of each outcome is </a:t>
          </a:r>
          <a:r>
            <a:rPr lang="en-US" altLang="zh-CN" b="1" dirty="0" smtClean="0">
              <a:solidFill>
                <a:schemeClr val="bg1"/>
              </a:solidFill>
            </a:rPr>
            <a:t>uniformly </a:t>
          </a:r>
          <a:r>
            <a:rPr lang="en-US" altLang="zh-CN" dirty="0" smtClean="0">
              <a:solidFill>
                <a:schemeClr val="bg1"/>
              </a:solidFill>
            </a:rPr>
            <a:t>distributed, then the outcome itself is </a:t>
          </a:r>
          <a:r>
            <a:rPr lang="en-US" altLang="zh-CN" b="1" dirty="0" smtClean="0">
              <a:solidFill>
                <a:schemeClr val="bg1"/>
              </a:solidFill>
            </a:rPr>
            <a:t>most informative</a:t>
          </a:r>
          <a:r>
            <a:rPr lang="en-US" altLang="zh-CN" dirty="0" smtClean="0">
              <a:solidFill>
                <a:schemeClr val="bg1"/>
              </a:solidFill>
            </a:rPr>
            <a:t>.</a:t>
          </a:r>
          <a:endParaRPr lang="zh-CN" dirty="0">
            <a:solidFill>
              <a:schemeClr val="bg1"/>
            </a:solidFill>
          </a:endParaRPr>
        </a:p>
      </dgm:t>
    </dgm:pt>
    <dgm:pt modelId="{0631AD53-4262-4D0F-9F20-DBC12CD6C6DF}" type="parTrans" cxnId="{13FFB60D-1299-49E6-84F4-EAA176CA8740}">
      <dgm:prSet/>
      <dgm:spPr/>
      <dgm:t>
        <a:bodyPr/>
        <a:lstStyle/>
        <a:p>
          <a:endParaRPr lang="zh-CN" altLang="en-US"/>
        </a:p>
      </dgm:t>
    </dgm:pt>
    <dgm:pt modelId="{8AA6F633-2331-4CB6-AA04-0AA8B481A9B1}" type="sibTrans" cxnId="{13FFB60D-1299-49E6-84F4-EAA176CA8740}">
      <dgm:prSet/>
      <dgm:spPr/>
      <dgm:t>
        <a:bodyPr/>
        <a:lstStyle/>
        <a:p>
          <a:endParaRPr lang="zh-CN" altLang="en-US"/>
        </a:p>
      </dgm:t>
    </dgm:pt>
    <dgm:pt modelId="{CFB34197-1282-43BD-8F18-46B9389E9C2D}">
      <dgm:prSet/>
      <dgm:spPr/>
      <dgm:t>
        <a:bodyPr/>
        <a:lstStyle/>
        <a:p>
          <a:pPr rtl="0"/>
          <a:r>
            <a:rPr lang="en-US" altLang="zh-CN" dirty="0" smtClean="0">
              <a:solidFill>
                <a:schemeClr val="bg1"/>
              </a:solidFill>
            </a:rPr>
            <a:t>The outcome of a random experiment is guaranteed to be most informative if the probability distribution over outcomes is uniform.</a:t>
          </a:r>
          <a:endParaRPr lang="zh-CN" dirty="0">
            <a:solidFill>
              <a:schemeClr val="bg1"/>
            </a:solidFill>
          </a:endParaRPr>
        </a:p>
      </dgm:t>
    </dgm:pt>
    <dgm:pt modelId="{CBCE1D47-0240-4DDF-A24F-73969F8115F0}" type="parTrans" cxnId="{68577378-A4ED-4BBD-889A-CEE269581D95}">
      <dgm:prSet/>
      <dgm:spPr/>
      <dgm:t>
        <a:bodyPr/>
        <a:lstStyle/>
        <a:p>
          <a:endParaRPr lang="zh-CN" altLang="en-US"/>
        </a:p>
      </dgm:t>
    </dgm:pt>
    <dgm:pt modelId="{86298E17-1AD1-4AD2-B145-1FEBCE755782}" type="sibTrans" cxnId="{68577378-A4ED-4BBD-889A-CEE269581D95}">
      <dgm:prSet/>
      <dgm:spPr/>
      <dgm:t>
        <a:bodyPr/>
        <a:lstStyle/>
        <a:p>
          <a:endParaRPr lang="zh-CN" altLang="en-US"/>
        </a:p>
      </dgm:t>
    </dgm:pt>
    <dgm:pt modelId="{B3F5E856-BD29-4F6E-AE3C-3DF0B431F10D}" type="pres">
      <dgm:prSet presAssocID="{28433C22-B00D-4EAB-9797-8A40CE73DFB2}" presName="linear" presStyleCnt="0">
        <dgm:presLayoutVars>
          <dgm:animLvl val="lvl"/>
          <dgm:resizeHandles val="exact"/>
        </dgm:presLayoutVars>
      </dgm:prSet>
      <dgm:spPr/>
      <dgm:t>
        <a:bodyPr/>
        <a:lstStyle/>
        <a:p>
          <a:endParaRPr lang="zh-CN" altLang="en-US"/>
        </a:p>
      </dgm:t>
    </dgm:pt>
    <dgm:pt modelId="{FA0FD251-BD19-482F-B219-4EA15C57346F}" type="pres">
      <dgm:prSet presAssocID="{B361814F-DDD8-45C4-91A2-E2532D89AC04}" presName="parentText" presStyleLbl="node1" presStyleIdx="0" presStyleCnt="1">
        <dgm:presLayoutVars>
          <dgm:chMax val="0"/>
          <dgm:bulletEnabled val="1"/>
        </dgm:presLayoutVars>
      </dgm:prSet>
      <dgm:spPr/>
      <dgm:t>
        <a:bodyPr/>
        <a:lstStyle/>
        <a:p>
          <a:endParaRPr lang="zh-CN" altLang="en-US"/>
        </a:p>
      </dgm:t>
    </dgm:pt>
    <dgm:pt modelId="{C4B22DDF-7A6C-482B-87AC-4BED717ACB07}" type="pres">
      <dgm:prSet presAssocID="{B361814F-DDD8-45C4-91A2-E2532D89AC04}" presName="childText" presStyleLbl="revTx" presStyleIdx="0" presStyleCnt="1">
        <dgm:presLayoutVars>
          <dgm:bulletEnabled val="1"/>
        </dgm:presLayoutVars>
      </dgm:prSet>
      <dgm:spPr/>
      <dgm:t>
        <a:bodyPr/>
        <a:lstStyle/>
        <a:p>
          <a:endParaRPr lang="zh-CN" altLang="en-US"/>
        </a:p>
      </dgm:t>
    </dgm:pt>
  </dgm:ptLst>
  <dgm:cxnLst>
    <dgm:cxn modelId="{13FFB60D-1299-49E6-84F4-EAA176CA8740}" srcId="{B361814F-DDD8-45C4-91A2-E2532D89AC04}" destId="{C8079834-8C34-4814-A647-C86A37914C69}" srcOrd="1" destOrd="0" parTransId="{0631AD53-4262-4D0F-9F20-DBC12CD6C6DF}" sibTransId="{8AA6F633-2331-4CB6-AA04-0AA8B481A9B1}"/>
    <dgm:cxn modelId="{68577378-A4ED-4BBD-889A-CEE269581D95}" srcId="{B361814F-DDD8-45C4-91A2-E2532D89AC04}" destId="{CFB34197-1282-43BD-8F18-46B9389E9C2D}" srcOrd="2" destOrd="0" parTransId="{CBCE1D47-0240-4DDF-A24F-73969F8115F0}" sibTransId="{86298E17-1AD1-4AD2-B145-1FEBCE755782}"/>
    <dgm:cxn modelId="{7145408B-72AC-4D73-A650-714DF5FD8232}" srcId="{28433C22-B00D-4EAB-9797-8A40CE73DFB2}" destId="{B361814F-DDD8-45C4-91A2-E2532D89AC04}" srcOrd="0" destOrd="0" parTransId="{892C3B75-3B94-4A60-81F6-08A500854E8D}" sibTransId="{D9C667B6-374F-4435-8E5D-5C61974669F7}"/>
    <dgm:cxn modelId="{0D485348-126A-4007-88DA-73244288B0E7}" type="presOf" srcId="{28433C22-B00D-4EAB-9797-8A40CE73DFB2}" destId="{B3F5E856-BD29-4F6E-AE3C-3DF0B431F10D}" srcOrd="0" destOrd="0" presId="urn:microsoft.com/office/officeart/2005/8/layout/vList2"/>
    <dgm:cxn modelId="{7FC86D91-9782-425F-BD74-B94453C50712}" type="presOf" srcId="{C8079834-8C34-4814-A647-C86A37914C69}" destId="{C4B22DDF-7A6C-482B-87AC-4BED717ACB07}" srcOrd="0" destOrd="1" presId="urn:microsoft.com/office/officeart/2005/8/layout/vList2"/>
    <dgm:cxn modelId="{73464E7D-06AC-4E9F-A438-A371023595D5}" type="presOf" srcId="{5BB7E575-AF88-4E45-AA7A-48107220A81E}" destId="{C4B22DDF-7A6C-482B-87AC-4BED717ACB07}" srcOrd="0" destOrd="0" presId="urn:microsoft.com/office/officeart/2005/8/layout/vList2"/>
    <dgm:cxn modelId="{5FFEF012-14CA-417C-8CC1-80BC3744E826}" type="presOf" srcId="{CFB34197-1282-43BD-8F18-46B9389E9C2D}" destId="{C4B22DDF-7A6C-482B-87AC-4BED717ACB07}" srcOrd="0" destOrd="2" presId="urn:microsoft.com/office/officeart/2005/8/layout/vList2"/>
    <dgm:cxn modelId="{273C9E82-AFB4-47B8-86B1-F80DF78FF827}" type="presOf" srcId="{B361814F-DDD8-45C4-91A2-E2532D89AC04}" destId="{FA0FD251-BD19-482F-B219-4EA15C57346F}" srcOrd="0" destOrd="0" presId="urn:microsoft.com/office/officeart/2005/8/layout/vList2"/>
    <dgm:cxn modelId="{D9E55FD1-B138-4721-9DB5-F5C5D195BC64}" srcId="{B361814F-DDD8-45C4-91A2-E2532D89AC04}" destId="{5BB7E575-AF88-4E45-AA7A-48107220A81E}" srcOrd="0" destOrd="0" parTransId="{015C0674-3700-4E08-9474-A06EF2E2ECD2}" sibTransId="{BF7E2CEC-1363-43D5-A858-5440DB9858FC}"/>
    <dgm:cxn modelId="{BDD74455-8CF4-41FF-939C-52DFC65EC698}" type="presParOf" srcId="{B3F5E856-BD29-4F6E-AE3C-3DF0B431F10D}" destId="{FA0FD251-BD19-482F-B219-4EA15C57346F}" srcOrd="0" destOrd="0" presId="urn:microsoft.com/office/officeart/2005/8/layout/vList2"/>
    <dgm:cxn modelId="{C61CBB69-062E-418D-B351-11EDE7082779}" type="presParOf" srcId="{B3F5E856-BD29-4F6E-AE3C-3DF0B431F10D}" destId="{C4B22DDF-7A6C-482B-87AC-4BED717ACB07}"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2C889CC9-7B11-4DC9-8EDA-BC19CFDD4E15}"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73D3FD58-423D-4CB7-85D7-7D7D20036292}" type="presOf" srcId="{1076B2ED-5793-4959-9625-EE5C066FAE82}" destId="{D324407F-4CB6-4779-ABDA-AC0650DE12BC}" srcOrd="0" destOrd="0" presId="urn:microsoft.com/office/officeart/2005/8/layout/venn1"/>
    <dgm:cxn modelId="{A25697E2-660D-4A75-B2B6-6F3ED76786FE}"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A5177ECC-6BBC-4EEB-8F42-53BD7F2227E7}" type="presOf" srcId="{1076B2ED-5793-4959-9625-EE5C066FAE82}" destId="{D324407F-4CB6-4779-ABDA-AC0650DE12BC}" srcOrd="0" destOrd="0" presId="urn:microsoft.com/office/officeart/2005/8/layout/venn1"/>
    <dgm:cxn modelId="{A7073048-6C71-4ECD-8B2B-F9BF872E27A2}"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919A148D-3725-477F-A02D-0DE71AD0F8F4}"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158319A4-A7F9-4508-8EBF-075BF48B1D7C}" type="presOf" srcId="{1076B2ED-5793-4959-9625-EE5C066FAE82}" destId="{D324407F-4CB6-4779-ABDA-AC0650DE12BC}" srcOrd="0" destOrd="0" presId="urn:microsoft.com/office/officeart/2005/8/layout/venn1"/>
    <dgm:cxn modelId="{D0878594-4972-4BD8-912B-0C13D9414295}"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534B6661-9F73-4562-9582-91CF6001EEE9}"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Update / Measurement update</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BD1DE35B-0C14-47ED-B466-88793DC09762}" type="presOf" srcId="{AC2AEF6C-1096-4726-91D4-CCE0F520C5DF}" destId="{4961F13F-D00D-4620-8830-CF56D0B1432D}" srcOrd="0" destOrd="0" presId="urn:microsoft.com/office/officeart/2005/8/layout/default"/>
    <dgm:cxn modelId="{DD4CD29B-66F0-4C1F-A11C-412C638A23A9}" type="presOf" srcId="{1915BC4B-BCA9-40D7-A723-DC8DF4ED6355}" destId="{28D6E456-030F-4910-AFC7-6831EC9E9452}" srcOrd="0" destOrd="0" presId="urn:microsoft.com/office/officeart/2005/8/layout/default"/>
    <dgm:cxn modelId="{8622E989-27BC-4223-9EBB-90ADE0E15B85}"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CD5C1BEF-1E88-42F9-A104-3814F2CD4284}"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6CBAAE67-1845-47EE-B781-FBAD5C396880}" type="presOf" srcId="{1076B2ED-5793-4959-9625-EE5C066FAE82}" destId="{D324407F-4CB6-4779-ABDA-AC0650DE12BC}" srcOrd="0" destOrd="0" presId="urn:microsoft.com/office/officeart/2005/8/layout/venn1"/>
    <dgm:cxn modelId="{478AD4BF-DC87-4D89-8B5C-49E228CD9CF3}"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1D783A5E-76C7-4E85-BDAC-98216EE57DB9}"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2F0A2AB8-4ABB-4A57-93DE-6F448AE43F83}" type="presOf" srcId="{84777DFA-0890-4BE5-91D3-855F0F9C5D17}" destId="{4B21A06F-7B9B-4365-BE7D-49F3C3C4067E}" srcOrd="0" destOrd="0" presId="urn:microsoft.com/office/officeart/2005/8/layout/venn1"/>
    <dgm:cxn modelId="{86022AAA-1B48-4EE4-89AB-CD3A64EEF8CE}"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F5376338-41AB-4D7E-84BC-8198DDF3F14F}" type="presOf" srcId="{84777DFA-0890-4BE5-91D3-855F0F9C5D17}" destId="{4B21A06F-7B9B-4365-BE7D-49F3C3C4067E}" srcOrd="0" destOrd="0" presId="urn:microsoft.com/office/officeart/2005/8/layout/venn1"/>
    <dgm:cxn modelId="{6633D2A2-42E6-42E4-87FD-E79AC7363507}"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43E23189-3168-4CD5-A1EF-85753DEBA4A3}"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8C0B8872-5783-41CB-929B-7224274B4A55}" type="presOf" srcId="{84777DFA-0890-4BE5-91D3-855F0F9C5D17}" destId="{4B21A06F-7B9B-4365-BE7D-49F3C3C4067E}" srcOrd="0" destOrd="0" presId="urn:microsoft.com/office/officeart/2005/8/layout/venn1"/>
    <dgm:cxn modelId="{C3D3DC98-07B9-41B7-964F-E651AE6D52E3}"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337539F5-AEFD-4CEC-B64C-1000968B9386}"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03AA271B-45DA-40D8-862A-84D0A3BE41EF}" type="presOf" srcId="{1076B2ED-5793-4959-9625-EE5C066FAE82}" destId="{D324407F-4CB6-4779-ABDA-AC0650DE12BC}" srcOrd="0" destOrd="0" presId="urn:microsoft.com/office/officeart/2005/8/layout/venn1"/>
    <dgm:cxn modelId="{E8BC716A-EB03-4FE0-8A26-490EDE336524}"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085D4309-8B18-434E-BAE1-1E260955A816}"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1D41B86B-961D-4A6B-BA5C-160C8FD34B36}" type="presOf" srcId="{1076B2ED-5793-4959-9625-EE5C066FAE82}" destId="{D324407F-4CB6-4779-ABDA-AC0650DE12BC}" srcOrd="0" destOrd="0" presId="urn:microsoft.com/office/officeart/2005/8/layout/venn1"/>
    <dgm:cxn modelId="{F6EFA257-86A8-4719-9915-6DF3A7524CA4}"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AFF9F014-282D-44A3-B043-B9F68B535E83}"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F24D9C0C-B686-4A34-8B88-023AE7C99D0B}" type="presOf" srcId="{84777DFA-0890-4BE5-91D3-855F0F9C5D17}" destId="{4B21A06F-7B9B-4365-BE7D-49F3C3C4067E}" srcOrd="0" destOrd="0" presId="urn:microsoft.com/office/officeart/2005/8/layout/venn1"/>
    <dgm:cxn modelId="{63E369DD-5671-4416-A691-785370317F8A}"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6EABAC1D-931E-4E64-B0B3-E38E7D29C929}"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27943D18-C0ED-4BB7-B84B-082812F66F75}"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875AED9D-EC78-420C-B737-407A0595E346}" type="presOf" srcId="{1076B2ED-5793-4959-9625-EE5C066FAE82}" destId="{D324407F-4CB6-4779-ABDA-AC0650DE12BC}" srcOrd="0" destOrd="0" presId="urn:microsoft.com/office/officeart/2005/8/layout/venn1"/>
    <dgm:cxn modelId="{8E1E2D50-AFB1-4BCA-9347-E43D943B4CB4}"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B4C08559-A3AB-407A-9DA4-80F341C86166}"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D46FA137-DA56-4068-B0EF-0E890D0CAF5F}" type="presOf" srcId="{1076B2ED-5793-4959-9625-EE5C066FAE82}" destId="{D324407F-4CB6-4779-ABDA-AC0650DE12BC}" srcOrd="0" destOrd="0" presId="urn:microsoft.com/office/officeart/2005/8/layout/venn1"/>
    <dgm:cxn modelId="{26038239-DF7A-4058-989B-307F005DFC33}"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64D88955-7AE1-40A2-878E-17EB5F4A26B3}" type="presOf" srcId="{1076B2ED-5793-4959-9625-EE5C066FAE82}" destId="{D324407F-4CB6-4779-ABDA-AC0650DE12BC}" srcOrd="0" destOrd="0" presId="urn:microsoft.com/office/officeart/2005/8/layout/venn1"/>
    <dgm:cxn modelId="{38C433D5-7582-4C72-B91F-F3A9355B3C37}"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0A2AD6C0-4AC5-4C6D-A646-770C5ECAA715}"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Predict / Process update</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0C8786CD-A126-4C53-99A8-14DBFB27E232}" type="presOf" srcId="{AC2AEF6C-1096-4726-91D4-CCE0F520C5DF}" destId="{4961F13F-D00D-4620-8830-CF56D0B1432D}" srcOrd="0" destOrd="0" presId="urn:microsoft.com/office/officeart/2005/8/layout/default"/>
    <dgm:cxn modelId="{4B7CE0B3-0679-4189-A3BC-14CAD04CAA08}" type="presOf" srcId="{1915BC4B-BCA9-40D7-A723-DC8DF4ED6355}" destId="{28D6E456-030F-4910-AFC7-6831EC9E9452}" srcOrd="0" destOrd="0" presId="urn:microsoft.com/office/officeart/2005/8/layout/default"/>
    <dgm:cxn modelId="{04225728-FA4E-4513-B3B1-A6D96324636E}"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8ED5FF6A-95A4-4777-99E3-ED9DF4334960}"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155D93E2-5AE8-46A4-9177-C8598CF97F94}" type="presOf" srcId="{84777DFA-0890-4BE5-91D3-855F0F9C5D17}" destId="{4B21A06F-7B9B-4365-BE7D-49F3C3C4067E}" srcOrd="0" destOrd="0" presId="urn:microsoft.com/office/officeart/2005/8/layout/venn1"/>
    <dgm:cxn modelId="{DA7374EB-42D4-4A00-87B3-A3A15E10ADA9}"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F224461B-70C2-4900-805D-CB33C611A3F9}" srcId="{1076B2ED-5793-4959-9625-EE5C066FAE82}" destId="{84777DFA-0890-4BE5-91D3-855F0F9C5D17}" srcOrd="0" destOrd="0" parTransId="{27429937-B7C8-4DC8-9C4C-E128D617571E}" sibTransId="{7D5EFD66-40FA-40AB-9DA3-D2E0A5E342EE}"/>
    <dgm:cxn modelId="{CCBA4F33-8A8F-4BA0-87BC-82F3AD4DCF2A}" type="presOf" srcId="{1076B2ED-5793-4959-9625-EE5C066FAE82}" destId="{D324407F-4CB6-4779-ABDA-AC0650DE12BC}" srcOrd="0" destOrd="0" presId="urn:microsoft.com/office/officeart/2005/8/layout/venn1"/>
    <dgm:cxn modelId="{6ABC65B8-B961-45FE-896B-A6256FC4D3F9}" type="presOf" srcId="{84777DFA-0890-4BE5-91D3-855F0F9C5D17}" destId="{4B21A06F-7B9B-4365-BE7D-49F3C3C4067E}" srcOrd="0" destOrd="0" presId="urn:microsoft.com/office/officeart/2005/8/layout/venn1"/>
    <dgm:cxn modelId="{5413FD11-6435-49D3-ADAA-3999B6945007}"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05FADA25-0C4E-4CEE-B466-70999540C33F}" type="presOf" srcId="{84777DFA-0890-4BE5-91D3-855F0F9C5D17}" destId="{4B21A06F-7B9B-4365-BE7D-49F3C3C4067E}" srcOrd="0" destOrd="0" presId="urn:microsoft.com/office/officeart/2005/8/layout/venn1"/>
    <dgm:cxn modelId="{D56F7F1A-F3FB-4F96-BD1A-046E1EC56381}"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EA18A90E-805E-447A-9773-F3C45554B8BB}"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97C8117C-7117-47B3-BB56-ABAA524295BC}" type="presOf" srcId="{84777DFA-0890-4BE5-91D3-855F0F9C5D17}" destId="{4B21A06F-7B9B-4365-BE7D-49F3C3C4067E}" srcOrd="0" destOrd="0" presId="urn:microsoft.com/office/officeart/2005/8/layout/venn1"/>
    <dgm:cxn modelId="{480F9B11-4C7B-4ECA-90EF-68C878601EAF}"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A35A5FD2-13FC-40C3-B2F4-860B1D7D9BD0}"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CEF0F2A6-E81E-4C62-AB16-C982B0D90FE2}" type="presOf" srcId="{84777DFA-0890-4BE5-91D3-855F0F9C5D17}" destId="{4B21A06F-7B9B-4365-BE7D-49F3C3C4067E}" srcOrd="0" destOrd="0" presId="urn:microsoft.com/office/officeart/2005/8/layout/venn1"/>
    <dgm:cxn modelId="{94B656A1-82DA-4BBA-9200-DA62346FF56F}"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6EF907F9-074D-4853-8C3B-DD95E71BAE8A}"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8EA02937-7A59-4556-96F9-9C46398EAD8E}" type="presOf" srcId="{1076B2ED-5793-4959-9625-EE5C066FAE82}" destId="{D324407F-4CB6-4779-ABDA-AC0650DE12BC}" srcOrd="0" destOrd="0" presId="urn:microsoft.com/office/officeart/2005/8/layout/venn1"/>
    <dgm:cxn modelId="{64538A6E-3FB2-410D-84B7-12F89CF24C6A}"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3767A0CA-DE15-41E7-94F8-96C519D89B68}"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A9226F8C-A8E4-4B61-9950-06EE096D2299}" type="presOf" srcId="{84777DFA-0890-4BE5-91D3-855F0F9C5D17}" destId="{4B21A06F-7B9B-4365-BE7D-49F3C3C4067E}" srcOrd="0" destOrd="0" presId="urn:microsoft.com/office/officeart/2005/8/layout/venn1"/>
    <dgm:cxn modelId="{9F5513B3-BAE0-4D03-98F5-2E983BA4CFA9}"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0516E898-7D57-4051-8309-675A88503F44}"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06E22441-3211-447F-9125-64B6F3C76460}"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D5F7D95A-9B5F-4D4C-B2D2-EB491DB84BC6}" type="presOf" srcId="{1076B2ED-5793-4959-9625-EE5C066FAE82}" destId="{D324407F-4CB6-4779-ABDA-AC0650DE12BC}" srcOrd="0" destOrd="0" presId="urn:microsoft.com/office/officeart/2005/8/layout/venn1"/>
    <dgm:cxn modelId="{072862BE-3C18-41E0-9AE2-169BA993EAA4}"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9C68EE2-413B-4342-99F4-8548E991AEDF}" type="doc">
      <dgm:prSet loTypeId="urn:microsoft.com/office/officeart/2005/8/layout/vList2" loCatId="list" qsTypeId="urn:microsoft.com/office/officeart/2005/8/quickstyle/3d5" qsCatId="3D" csTypeId="urn:microsoft.com/office/officeart/2005/8/colors/colorful3" csCatId="colorful"/>
      <dgm:spPr/>
      <dgm:t>
        <a:bodyPr/>
        <a:lstStyle/>
        <a:p>
          <a:endParaRPr lang="zh-CN" altLang="en-US"/>
        </a:p>
      </dgm:t>
    </dgm:pt>
    <dgm:pt modelId="{94CCDEC8-03F1-4AD3-B9F8-3D6BB4DE6BB2}">
      <dgm:prSet/>
      <dgm:spPr/>
      <dgm:t>
        <a:bodyPr/>
        <a:lstStyle/>
        <a:p>
          <a:pPr rtl="0"/>
          <a:r>
            <a:rPr lang="en-US" dirty="0" smtClean="0"/>
            <a:t>Second configuration</a:t>
          </a:r>
          <a:endParaRPr lang="zh-CN" dirty="0"/>
        </a:p>
      </dgm:t>
    </dgm:pt>
    <dgm:pt modelId="{41D367A1-2C63-42E5-93B4-92032FEE28D2}" type="parTrans" cxnId="{C2CBB88A-3CC9-481A-AA01-ACA30A2690DF}">
      <dgm:prSet/>
      <dgm:spPr/>
      <dgm:t>
        <a:bodyPr/>
        <a:lstStyle/>
        <a:p>
          <a:endParaRPr lang="zh-CN" altLang="en-US"/>
        </a:p>
      </dgm:t>
    </dgm:pt>
    <dgm:pt modelId="{7D974260-AC0B-493E-B61E-BE6414D7B87B}" type="sibTrans" cxnId="{C2CBB88A-3CC9-481A-AA01-ACA30A2690DF}">
      <dgm:prSet/>
      <dgm:spPr/>
      <dgm:t>
        <a:bodyPr/>
        <a:lstStyle/>
        <a:p>
          <a:endParaRPr lang="zh-CN" altLang="en-US"/>
        </a:p>
      </dgm:t>
    </dgm:pt>
    <dgm:pt modelId="{E9B3E167-80F3-44B1-8FE7-514EDEC199B3}" type="pres">
      <dgm:prSet presAssocID="{79C68EE2-413B-4342-99F4-8548E991AEDF}" presName="linear" presStyleCnt="0">
        <dgm:presLayoutVars>
          <dgm:animLvl val="lvl"/>
          <dgm:resizeHandles val="exact"/>
        </dgm:presLayoutVars>
      </dgm:prSet>
      <dgm:spPr/>
      <dgm:t>
        <a:bodyPr/>
        <a:lstStyle/>
        <a:p>
          <a:endParaRPr lang="zh-CN" altLang="en-US"/>
        </a:p>
      </dgm:t>
    </dgm:pt>
    <dgm:pt modelId="{8785422D-5A5A-4257-91E3-37CE0E2F2A06}" type="pres">
      <dgm:prSet presAssocID="{94CCDEC8-03F1-4AD3-B9F8-3D6BB4DE6BB2}" presName="parentText" presStyleLbl="node1" presStyleIdx="0" presStyleCnt="1">
        <dgm:presLayoutVars>
          <dgm:chMax val="0"/>
          <dgm:bulletEnabled val="1"/>
        </dgm:presLayoutVars>
      </dgm:prSet>
      <dgm:spPr/>
      <dgm:t>
        <a:bodyPr/>
        <a:lstStyle/>
        <a:p>
          <a:endParaRPr lang="zh-CN" altLang="en-US"/>
        </a:p>
      </dgm:t>
    </dgm:pt>
  </dgm:ptLst>
  <dgm:cxnLst>
    <dgm:cxn modelId="{A04D5D7E-DAE1-495E-9139-DC00A7EE2025}" type="presOf" srcId="{94CCDEC8-03F1-4AD3-B9F8-3D6BB4DE6BB2}" destId="{8785422D-5A5A-4257-91E3-37CE0E2F2A06}" srcOrd="0" destOrd="0" presId="urn:microsoft.com/office/officeart/2005/8/layout/vList2"/>
    <dgm:cxn modelId="{C2CBB88A-3CC9-481A-AA01-ACA30A2690DF}" srcId="{79C68EE2-413B-4342-99F4-8548E991AEDF}" destId="{94CCDEC8-03F1-4AD3-B9F8-3D6BB4DE6BB2}" srcOrd="0" destOrd="0" parTransId="{41D367A1-2C63-42E5-93B4-92032FEE28D2}" sibTransId="{7D974260-AC0B-493E-B61E-BE6414D7B87B}"/>
    <dgm:cxn modelId="{37B7C593-8A67-4737-91B0-2CB84182617A}" type="presOf" srcId="{79C68EE2-413B-4342-99F4-8548E991AEDF}" destId="{E9B3E167-80F3-44B1-8FE7-514EDEC199B3}" srcOrd="0" destOrd="0" presId="urn:microsoft.com/office/officeart/2005/8/layout/vList2"/>
    <dgm:cxn modelId="{AD1B4A82-5F2D-4736-B865-A4985F415731}" type="presParOf" srcId="{E9B3E167-80F3-44B1-8FE7-514EDEC199B3}" destId="{8785422D-5A5A-4257-91E3-37CE0E2F2A0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9C68EE2-413B-4342-99F4-8548E991AEDF}" type="doc">
      <dgm:prSet loTypeId="urn:microsoft.com/office/officeart/2005/8/layout/vList2" loCatId="list" qsTypeId="urn:microsoft.com/office/officeart/2005/8/quickstyle/3d5" qsCatId="3D" csTypeId="urn:microsoft.com/office/officeart/2005/8/colors/colorful3" csCatId="colorful" phldr="1"/>
      <dgm:spPr/>
      <dgm:t>
        <a:bodyPr/>
        <a:lstStyle/>
        <a:p>
          <a:endParaRPr lang="zh-CN" altLang="en-US"/>
        </a:p>
      </dgm:t>
    </dgm:pt>
    <dgm:pt modelId="{4AF21862-E458-445F-AA18-07853E58DDA8}">
      <dgm:prSet/>
      <dgm:spPr/>
      <dgm:t>
        <a:bodyPr/>
        <a:lstStyle/>
        <a:p>
          <a:pPr rtl="0"/>
          <a:r>
            <a:rPr lang="en-US" dirty="0" smtClean="0"/>
            <a:t>Third configuration</a:t>
          </a:r>
          <a:endParaRPr lang="zh-CN" dirty="0"/>
        </a:p>
      </dgm:t>
    </dgm:pt>
    <dgm:pt modelId="{69A04E4D-5AD0-4C50-8350-C2F721D4D01D}" type="parTrans" cxnId="{B1B9EA36-72B1-4A3D-B0CE-23E76FD451DB}">
      <dgm:prSet/>
      <dgm:spPr/>
      <dgm:t>
        <a:bodyPr/>
        <a:lstStyle/>
        <a:p>
          <a:endParaRPr lang="zh-CN" altLang="en-US"/>
        </a:p>
      </dgm:t>
    </dgm:pt>
    <dgm:pt modelId="{459ED105-A6CA-4574-89C0-6E69E98B59F9}" type="sibTrans" cxnId="{B1B9EA36-72B1-4A3D-B0CE-23E76FD451DB}">
      <dgm:prSet/>
      <dgm:spPr/>
      <dgm:t>
        <a:bodyPr/>
        <a:lstStyle/>
        <a:p>
          <a:endParaRPr lang="zh-CN" altLang="en-US"/>
        </a:p>
      </dgm:t>
    </dgm:pt>
    <dgm:pt modelId="{E9B3E167-80F3-44B1-8FE7-514EDEC199B3}" type="pres">
      <dgm:prSet presAssocID="{79C68EE2-413B-4342-99F4-8548E991AEDF}" presName="linear" presStyleCnt="0">
        <dgm:presLayoutVars>
          <dgm:animLvl val="lvl"/>
          <dgm:resizeHandles val="exact"/>
        </dgm:presLayoutVars>
      </dgm:prSet>
      <dgm:spPr/>
      <dgm:t>
        <a:bodyPr/>
        <a:lstStyle/>
        <a:p>
          <a:endParaRPr lang="zh-CN" altLang="en-US"/>
        </a:p>
      </dgm:t>
    </dgm:pt>
    <dgm:pt modelId="{C703AD74-72D7-4C65-93B0-460DEEE32F79}" type="pres">
      <dgm:prSet presAssocID="{4AF21862-E458-445F-AA18-07853E58DDA8}" presName="parentText" presStyleLbl="node1" presStyleIdx="0" presStyleCnt="1">
        <dgm:presLayoutVars>
          <dgm:chMax val="0"/>
          <dgm:bulletEnabled val="1"/>
        </dgm:presLayoutVars>
      </dgm:prSet>
      <dgm:spPr/>
      <dgm:t>
        <a:bodyPr/>
        <a:lstStyle/>
        <a:p>
          <a:endParaRPr lang="zh-CN" altLang="en-US"/>
        </a:p>
      </dgm:t>
    </dgm:pt>
  </dgm:ptLst>
  <dgm:cxnLst>
    <dgm:cxn modelId="{48E0718F-37EE-4DDF-ABF4-5A9ED856DC80}" type="presOf" srcId="{4AF21862-E458-445F-AA18-07853E58DDA8}" destId="{C703AD74-72D7-4C65-93B0-460DEEE32F79}" srcOrd="0" destOrd="0" presId="urn:microsoft.com/office/officeart/2005/8/layout/vList2"/>
    <dgm:cxn modelId="{FAAE1FFE-C5B9-4E81-8FC7-B97D4AD0B868}" type="presOf" srcId="{79C68EE2-413B-4342-99F4-8548E991AEDF}" destId="{E9B3E167-80F3-44B1-8FE7-514EDEC199B3}" srcOrd="0" destOrd="0" presId="urn:microsoft.com/office/officeart/2005/8/layout/vList2"/>
    <dgm:cxn modelId="{B1B9EA36-72B1-4A3D-B0CE-23E76FD451DB}" srcId="{79C68EE2-413B-4342-99F4-8548E991AEDF}" destId="{4AF21862-E458-445F-AA18-07853E58DDA8}" srcOrd="0" destOrd="0" parTransId="{69A04E4D-5AD0-4C50-8350-C2F721D4D01D}" sibTransId="{459ED105-A6CA-4574-89C0-6E69E98B59F9}"/>
    <dgm:cxn modelId="{64687F0D-126C-436D-B9C2-8113584745A8}" type="presParOf" srcId="{E9B3E167-80F3-44B1-8FE7-514EDEC199B3}" destId="{C703AD74-72D7-4C65-93B0-460DEEE32F79}"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Update / Measurement update</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B1613AD5-8377-4DB2-B469-5A0E2EDA1CFF}" type="presOf" srcId="{1915BC4B-BCA9-40D7-A723-DC8DF4ED6355}" destId="{28D6E456-030F-4910-AFC7-6831EC9E9452}" srcOrd="0" destOrd="0" presId="urn:microsoft.com/office/officeart/2005/8/layout/default"/>
    <dgm:cxn modelId="{E8B944B6-CF3A-4769-AE73-FA6AC565B1A6}" type="presOf" srcId="{AC2AEF6C-1096-4726-91D4-CCE0F520C5DF}" destId="{4961F13F-D00D-4620-8830-CF56D0B1432D}" srcOrd="0" destOrd="0" presId="urn:microsoft.com/office/officeart/2005/8/layout/default"/>
    <dgm:cxn modelId="{BFF3341A-A5AC-40C4-9BC8-7DCF57D21552}"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79C68EE2-413B-4342-99F4-8548E991AEDF}" type="doc">
      <dgm:prSet loTypeId="urn:microsoft.com/office/officeart/2005/8/layout/vList2" loCatId="list" qsTypeId="urn:microsoft.com/office/officeart/2005/8/quickstyle/3d5" qsCatId="3D" csTypeId="urn:microsoft.com/office/officeart/2005/8/colors/colorful3" csCatId="colorful" phldr="1"/>
      <dgm:spPr/>
      <dgm:t>
        <a:bodyPr/>
        <a:lstStyle/>
        <a:p>
          <a:endParaRPr lang="zh-CN" altLang="en-US"/>
        </a:p>
      </dgm:t>
    </dgm:pt>
    <dgm:pt modelId="{94CCDEC8-03F1-4AD3-B9F8-3D6BB4DE6BB2}">
      <dgm:prSet/>
      <dgm:spPr/>
      <dgm:t>
        <a:bodyPr/>
        <a:lstStyle/>
        <a:p>
          <a:pPr rtl="0"/>
          <a:r>
            <a:rPr lang="en-US" dirty="0" smtClean="0"/>
            <a:t>Fourth configuration</a:t>
          </a:r>
          <a:endParaRPr lang="zh-CN" dirty="0"/>
        </a:p>
      </dgm:t>
    </dgm:pt>
    <dgm:pt modelId="{41D367A1-2C63-42E5-93B4-92032FEE28D2}" type="parTrans" cxnId="{C2CBB88A-3CC9-481A-AA01-ACA30A2690DF}">
      <dgm:prSet/>
      <dgm:spPr/>
      <dgm:t>
        <a:bodyPr/>
        <a:lstStyle/>
        <a:p>
          <a:endParaRPr lang="zh-CN" altLang="en-US"/>
        </a:p>
      </dgm:t>
    </dgm:pt>
    <dgm:pt modelId="{7D974260-AC0B-493E-B61E-BE6414D7B87B}" type="sibTrans" cxnId="{C2CBB88A-3CC9-481A-AA01-ACA30A2690DF}">
      <dgm:prSet/>
      <dgm:spPr/>
      <dgm:t>
        <a:bodyPr/>
        <a:lstStyle/>
        <a:p>
          <a:endParaRPr lang="zh-CN" altLang="en-US"/>
        </a:p>
      </dgm:t>
    </dgm:pt>
    <dgm:pt modelId="{E9B3E167-80F3-44B1-8FE7-514EDEC199B3}" type="pres">
      <dgm:prSet presAssocID="{79C68EE2-413B-4342-99F4-8548E991AEDF}" presName="linear" presStyleCnt="0">
        <dgm:presLayoutVars>
          <dgm:animLvl val="lvl"/>
          <dgm:resizeHandles val="exact"/>
        </dgm:presLayoutVars>
      </dgm:prSet>
      <dgm:spPr/>
      <dgm:t>
        <a:bodyPr/>
        <a:lstStyle/>
        <a:p>
          <a:endParaRPr lang="zh-CN" altLang="en-US"/>
        </a:p>
      </dgm:t>
    </dgm:pt>
    <dgm:pt modelId="{8785422D-5A5A-4257-91E3-37CE0E2F2A06}" type="pres">
      <dgm:prSet presAssocID="{94CCDEC8-03F1-4AD3-B9F8-3D6BB4DE6BB2}" presName="parentText" presStyleLbl="node1" presStyleIdx="0" presStyleCnt="1">
        <dgm:presLayoutVars>
          <dgm:chMax val="0"/>
          <dgm:bulletEnabled val="1"/>
        </dgm:presLayoutVars>
      </dgm:prSet>
      <dgm:spPr/>
      <dgm:t>
        <a:bodyPr/>
        <a:lstStyle/>
        <a:p>
          <a:endParaRPr lang="zh-CN" altLang="en-US"/>
        </a:p>
      </dgm:t>
    </dgm:pt>
  </dgm:ptLst>
  <dgm:cxnLst>
    <dgm:cxn modelId="{E10E8DDD-BC85-4BCF-8BF7-C4E403283A57}" type="presOf" srcId="{94CCDEC8-03F1-4AD3-B9F8-3D6BB4DE6BB2}" destId="{8785422D-5A5A-4257-91E3-37CE0E2F2A06}" srcOrd="0" destOrd="0" presId="urn:microsoft.com/office/officeart/2005/8/layout/vList2"/>
    <dgm:cxn modelId="{BBECF9DF-5759-4E41-B42A-EAE505FD3907}" type="presOf" srcId="{79C68EE2-413B-4342-99F4-8548E991AEDF}" destId="{E9B3E167-80F3-44B1-8FE7-514EDEC199B3}" srcOrd="0" destOrd="0" presId="urn:microsoft.com/office/officeart/2005/8/layout/vList2"/>
    <dgm:cxn modelId="{C2CBB88A-3CC9-481A-AA01-ACA30A2690DF}" srcId="{79C68EE2-413B-4342-99F4-8548E991AEDF}" destId="{94CCDEC8-03F1-4AD3-B9F8-3D6BB4DE6BB2}" srcOrd="0" destOrd="0" parTransId="{41D367A1-2C63-42E5-93B4-92032FEE28D2}" sibTransId="{7D974260-AC0B-493E-B61E-BE6414D7B87B}"/>
    <dgm:cxn modelId="{1B33CDE9-43D3-41D8-A665-CB48254B290B}" type="presParOf" srcId="{E9B3E167-80F3-44B1-8FE7-514EDEC199B3}" destId="{8785422D-5A5A-4257-91E3-37CE0E2F2A0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79C68EE2-413B-4342-99F4-8548E991AEDF}" type="doc">
      <dgm:prSet loTypeId="urn:microsoft.com/office/officeart/2005/8/layout/vList2" loCatId="list" qsTypeId="urn:microsoft.com/office/officeart/2005/8/quickstyle/3d5" qsCatId="3D" csTypeId="urn:microsoft.com/office/officeart/2005/8/colors/accent2_5" csCatId="accent2" phldr="1"/>
      <dgm:spPr/>
      <dgm:t>
        <a:bodyPr/>
        <a:lstStyle/>
        <a:p>
          <a:endParaRPr lang="zh-CN" altLang="en-US"/>
        </a:p>
      </dgm:t>
    </dgm:pt>
    <dgm:pt modelId="{94CCDEC8-03F1-4AD3-B9F8-3D6BB4DE6BB2}">
      <dgm:prSet/>
      <dgm:spPr/>
      <dgm:t>
        <a:bodyPr/>
        <a:lstStyle/>
        <a:p>
          <a:pPr rtl="0"/>
          <a:r>
            <a:rPr lang="en-US" dirty="0" smtClean="0"/>
            <a:t>Fifth configuration</a:t>
          </a:r>
          <a:endParaRPr lang="zh-CN" dirty="0"/>
        </a:p>
      </dgm:t>
    </dgm:pt>
    <dgm:pt modelId="{41D367A1-2C63-42E5-93B4-92032FEE28D2}" type="parTrans" cxnId="{C2CBB88A-3CC9-481A-AA01-ACA30A2690DF}">
      <dgm:prSet/>
      <dgm:spPr/>
      <dgm:t>
        <a:bodyPr/>
        <a:lstStyle/>
        <a:p>
          <a:endParaRPr lang="zh-CN" altLang="en-US"/>
        </a:p>
      </dgm:t>
    </dgm:pt>
    <dgm:pt modelId="{7D974260-AC0B-493E-B61E-BE6414D7B87B}" type="sibTrans" cxnId="{C2CBB88A-3CC9-481A-AA01-ACA30A2690DF}">
      <dgm:prSet/>
      <dgm:spPr/>
      <dgm:t>
        <a:bodyPr/>
        <a:lstStyle/>
        <a:p>
          <a:endParaRPr lang="zh-CN" altLang="en-US"/>
        </a:p>
      </dgm:t>
    </dgm:pt>
    <dgm:pt modelId="{E9B3E167-80F3-44B1-8FE7-514EDEC199B3}" type="pres">
      <dgm:prSet presAssocID="{79C68EE2-413B-4342-99F4-8548E991AEDF}" presName="linear" presStyleCnt="0">
        <dgm:presLayoutVars>
          <dgm:animLvl val="lvl"/>
          <dgm:resizeHandles val="exact"/>
        </dgm:presLayoutVars>
      </dgm:prSet>
      <dgm:spPr/>
      <dgm:t>
        <a:bodyPr/>
        <a:lstStyle/>
        <a:p>
          <a:endParaRPr lang="zh-CN" altLang="en-US"/>
        </a:p>
      </dgm:t>
    </dgm:pt>
    <dgm:pt modelId="{8785422D-5A5A-4257-91E3-37CE0E2F2A06}" type="pres">
      <dgm:prSet presAssocID="{94CCDEC8-03F1-4AD3-B9F8-3D6BB4DE6BB2}" presName="parentText" presStyleLbl="node1" presStyleIdx="0" presStyleCnt="1">
        <dgm:presLayoutVars>
          <dgm:chMax val="0"/>
          <dgm:bulletEnabled val="1"/>
        </dgm:presLayoutVars>
      </dgm:prSet>
      <dgm:spPr/>
      <dgm:t>
        <a:bodyPr/>
        <a:lstStyle/>
        <a:p>
          <a:endParaRPr lang="zh-CN" altLang="en-US"/>
        </a:p>
      </dgm:t>
    </dgm:pt>
  </dgm:ptLst>
  <dgm:cxnLst>
    <dgm:cxn modelId="{936C790F-EC55-4C64-BCED-357A7829A21A}" type="presOf" srcId="{79C68EE2-413B-4342-99F4-8548E991AEDF}" destId="{E9B3E167-80F3-44B1-8FE7-514EDEC199B3}" srcOrd="0" destOrd="0" presId="urn:microsoft.com/office/officeart/2005/8/layout/vList2"/>
    <dgm:cxn modelId="{C37FD2C6-4938-4961-9315-774CF5FEC440}" type="presOf" srcId="{94CCDEC8-03F1-4AD3-B9F8-3D6BB4DE6BB2}" destId="{8785422D-5A5A-4257-91E3-37CE0E2F2A06}" srcOrd="0" destOrd="0" presId="urn:microsoft.com/office/officeart/2005/8/layout/vList2"/>
    <dgm:cxn modelId="{C2CBB88A-3CC9-481A-AA01-ACA30A2690DF}" srcId="{79C68EE2-413B-4342-99F4-8548E991AEDF}" destId="{94CCDEC8-03F1-4AD3-B9F8-3D6BB4DE6BB2}" srcOrd="0" destOrd="0" parTransId="{41D367A1-2C63-42E5-93B4-92032FEE28D2}" sibTransId="{7D974260-AC0B-493E-B61E-BE6414D7B87B}"/>
    <dgm:cxn modelId="{3C69B684-BA9C-4B13-9B3A-BD7E1F5021AB}" type="presParOf" srcId="{E9B3E167-80F3-44B1-8FE7-514EDEC199B3}" destId="{8785422D-5A5A-4257-91E3-37CE0E2F2A0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79C68EE2-413B-4342-99F4-8548E991AEDF}" type="doc">
      <dgm:prSet loTypeId="urn:microsoft.com/office/officeart/2005/8/layout/vList2" loCatId="list" qsTypeId="urn:microsoft.com/office/officeart/2005/8/quickstyle/3d5" qsCatId="3D" csTypeId="urn:microsoft.com/office/officeart/2005/8/colors/accent2_5" csCatId="accent2" phldr="1"/>
      <dgm:spPr/>
      <dgm:t>
        <a:bodyPr/>
        <a:lstStyle/>
        <a:p>
          <a:endParaRPr lang="zh-CN" altLang="en-US"/>
        </a:p>
      </dgm:t>
    </dgm:pt>
    <dgm:pt modelId="{94CCDEC8-03F1-4AD3-B9F8-3D6BB4DE6BB2}">
      <dgm:prSet/>
      <dgm:spPr/>
      <dgm:t>
        <a:bodyPr/>
        <a:lstStyle/>
        <a:p>
          <a:pPr rtl="0"/>
          <a:r>
            <a:rPr lang="en-US" dirty="0" smtClean="0"/>
            <a:t>Sixth configuration</a:t>
          </a:r>
          <a:endParaRPr lang="zh-CN" dirty="0"/>
        </a:p>
      </dgm:t>
    </dgm:pt>
    <dgm:pt modelId="{41D367A1-2C63-42E5-93B4-92032FEE28D2}" type="parTrans" cxnId="{C2CBB88A-3CC9-481A-AA01-ACA30A2690DF}">
      <dgm:prSet/>
      <dgm:spPr/>
      <dgm:t>
        <a:bodyPr/>
        <a:lstStyle/>
        <a:p>
          <a:endParaRPr lang="zh-CN" altLang="en-US"/>
        </a:p>
      </dgm:t>
    </dgm:pt>
    <dgm:pt modelId="{7D974260-AC0B-493E-B61E-BE6414D7B87B}" type="sibTrans" cxnId="{C2CBB88A-3CC9-481A-AA01-ACA30A2690DF}">
      <dgm:prSet/>
      <dgm:spPr/>
      <dgm:t>
        <a:bodyPr/>
        <a:lstStyle/>
        <a:p>
          <a:endParaRPr lang="zh-CN" altLang="en-US"/>
        </a:p>
      </dgm:t>
    </dgm:pt>
    <dgm:pt modelId="{E9B3E167-80F3-44B1-8FE7-514EDEC199B3}" type="pres">
      <dgm:prSet presAssocID="{79C68EE2-413B-4342-99F4-8548E991AEDF}" presName="linear" presStyleCnt="0">
        <dgm:presLayoutVars>
          <dgm:animLvl val="lvl"/>
          <dgm:resizeHandles val="exact"/>
        </dgm:presLayoutVars>
      </dgm:prSet>
      <dgm:spPr/>
      <dgm:t>
        <a:bodyPr/>
        <a:lstStyle/>
        <a:p>
          <a:endParaRPr lang="zh-CN" altLang="en-US"/>
        </a:p>
      </dgm:t>
    </dgm:pt>
    <dgm:pt modelId="{8785422D-5A5A-4257-91E3-37CE0E2F2A06}" type="pres">
      <dgm:prSet presAssocID="{94CCDEC8-03F1-4AD3-B9F8-3D6BB4DE6BB2}" presName="parentText" presStyleLbl="node1" presStyleIdx="0" presStyleCnt="1">
        <dgm:presLayoutVars>
          <dgm:chMax val="0"/>
          <dgm:bulletEnabled val="1"/>
        </dgm:presLayoutVars>
      </dgm:prSet>
      <dgm:spPr/>
      <dgm:t>
        <a:bodyPr/>
        <a:lstStyle/>
        <a:p>
          <a:endParaRPr lang="zh-CN" altLang="en-US"/>
        </a:p>
      </dgm:t>
    </dgm:pt>
  </dgm:ptLst>
  <dgm:cxnLst>
    <dgm:cxn modelId="{FFB15E9E-4E70-46F6-B544-FD6C03D8A6EE}" type="presOf" srcId="{94CCDEC8-03F1-4AD3-B9F8-3D6BB4DE6BB2}" destId="{8785422D-5A5A-4257-91E3-37CE0E2F2A06}" srcOrd="0" destOrd="0" presId="urn:microsoft.com/office/officeart/2005/8/layout/vList2"/>
    <dgm:cxn modelId="{C2CBB88A-3CC9-481A-AA01-ACA30A2690DF}" srcId="{79C68EE2-413B-4342-99F4-8548E991AEDF}" destId="{94CCDEC8-03F1-4AD3-B9F8-3D6BB4DE6BB2}" srcOrd="0" destOrd="0" parTransId="{41D367A1-2C63-42E5-93B4-92032FEE28D2}" sibTransId="{7D974260-AC0B-493E-B61E-BE6414D7B87B}"/>
    <dgm:cxn modelId="{209A52D4-693C-4D6B-A8D3-5627755B7913}" type="presOf" srcId="{79C68EE2-413B-4342-99F4-8548E991AEDF}" destId="{E9B3E167-80F3-44B1-8FE7-514EDEC199B3}" srcOrd="0" destOrd="0" presId="urn:microsoft.com/office/officeart/2005/8/layout/vList2"/>
    <dgm:cxn modelId="{B598B724-657C-4522-83ED-55704DEC01A7}" type="presParOf" srcId="{E9B3E167-80F3-44B1-8FE7-514EDEC199B3}" destId="{8785422D-5A5A-4257-91E3-37CE0E2F2A0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88E1CDA6-B2D6-4499-BA8C-9256B27CC632}" type="doc">
      <dgm:prSet loTypeId="urn:microsoft.com/office/officeart/2005/8/layout/vList2" loCatId="list" qsTypeId="urn:microsoft.com/office/officeart/2005/8/quickstyle/3d7" qsCatId="3D" csTypeId="urn:microsoft.com/office/officeart/2005/8/colors/accent3_2" csCatId="accent3" phldr="1"/>
      <dgm:spPr/>
      <dgm:t>
        <a:bodyPr/>
        <a:lstStyle/>
        <a:p>
          <a:endParaRPr lang="zh-CN" altLang="en-US"/>
        </a:p>
      </dgm:t>
    </dgm:pt>
    <dgm:pt modelId="{E21A4973-CC2C-45E6-9AE2-E78173E66959}">
      <dgm:prSet phldrT="[文本]"/>
      <dgm:spPr/>
      <dgm:t>
        <a:bodyPr/>
        <a:lstStyle/>
        <a:p>
          <a:r>
            <a:rPr lang="en-US" altLang="en-US" dirty="0" smtClean="0"/>
            <a:t>The probability distribution we pursuit should have two qualities:</a:t>
          </a:r>
          <a:endParaRPr lang="zh-CN" altLang="en-US" dirty="0"/>
        </a:p>
      </dgm:t>
    </dgm:pt>
    <dgm:pt modelId="{54B18ED7-9515-44A7-8A5D-F3D6AF1F046A}" type="parTrans" cxnId="{48D314D2-CD97-4795-A508-63314A5A2E95}">
      <dgm:prSet/>
      <dgm:spPr/>
      <dgm:t>
        <a:bodyPr/>
        <a:lstStyle/>
        <a:p>
          <a:endParaRPr lang="zh-CN" altLang="en-US"/>
        </a:p>
      </dgm:t>
    </dgm:pt>
    <dgm:pt modelId="{22B93CBC-1ED7-4562-80F1-502596DA66C9}" type="sibTrans" cxnId="{48D314D2-CD97-4795-A508-63314A5A2E95}">
      <dgm:prSet/>
      <dgm:spPr/>
      <dgm:t>
        <a:bodyPr/>
        <a:lstStyle/>
        <a:p>
          <a:endParaRPr lang="zh-CN" altLang="en-US"/>
        </a:p>
      </dgm:t>
    </dgm:pt>
    <dgm:pt modelId="{9F5A93E2-6008-4344-9F73-EEDA11D7CE92}">
      <dgm:prSet phldrT="[文本]"/>
      <dgm:spPr/>
      <dgm:t>
        <a:bodyPr/>
        <a:lstStyle/>
        <a:p>
          <a:r>
            <a:rPr lang="en-US" altLang="en-US" dirty="0" smtClean="0"/>
            <a:t>It should have one sharp peak. This indicates that the robot has a very specific belief about its current location.</a:t>
          </a:r>
          <a:endParaRPr lang="zh-CN" altLang="en-US" dirty="0"/>
        </a:p>
      </dgm:t>
    </dgm:pt>
    <dgm:pt modelId="{FE114459-4885-4F1D-B4DA-C33D9723ADA4}" type="parTrans" cxnId="{751C7BA6-80C5-4261-8FC1-B14E8ED44DF4}">
      <dgm:prSet/>
      <dgm:spPr/>
      <dgm:t>
        <a:bodyPr/>
        <a:lstStyle/>
        <a:p>
          <a:endParaRPr lang="zh-CN" altLang="en-US"/>
        </a:p>
      </dgm:t>
    </dgm:pt>
    <dgm:pt modelId="{6777F669-6990-4E65-A2DB-7317E7C6F94B}" type="sibTrans" cxnId="{751C7BA6-80C5-4261-8FC1-B14E8ED44DF4}">
      <dgm:prSet/>
      <dgm:spPr/>
      <dgm:t>
        <a:bodyPr/>
        <a:lstStyle/>
        <a:p>
          <a:endParaRPr lang="zh-CN" altLang="en-US"/>
        </a:p>
      </dgm:t>
    </dgm:pt>
    <dgm:pt modelId="{6B6861AD-180A-4CAE-A712-B486D6838476}">
      <dgm:prSet phldrT="[文本]"/>
      <dgm:spPr/>
      <dgm:t>
        <a:bodyPr/>
        <a:lstStyle/>
        <a:p>
          <a:r>
            <a:rPr lang="en-US" altLang="en-US" dirty="0" smtClean="0"/>
            <a:t>The peak should be correct! If this weren't true, the car would believe--very strongly--that it was in the wrong location. This would be bad .</a:t>
          </a:r>
          <a:endParaRPr lang="zh-CN" altLang="en-US" dirty="0"/>
        </a:p>
      </dgm:t>
    </dgm:pt>
    <dgm:pt modelId="{E45A8FF4-5EBA-4FA7-9F1E-1A6C0CF4C938}" type="parTrans" cxnId="{399D4C2C-D53F-47F4-87A8-3AA155D7DA9F}">
      <dgm:prSet/>
      <dgm:spPr/>
      <dgm:t>
        <a:bodyPr/>
        <a:lstStyle/>
        <a:p>
          <a:endParaRPr lang="zh-CN" altLang="en-US"/>
        </a:p>
      </dgm:t>
    </dgm:pt>
    <dgm:pt modelId="{B5412DFA-D4C9-4171-AE34-3F130E34D906}" type="sibTrans" cxnId="{399D4C2C-D53F-47F4-87A8-3AA155D7DA9F}">
      <dgm:prSet/>
      <dgm:spPr/>
      <dgm:t>
        <a:bodyPr/>
        <a:lstStyle/>
        <a:p>
          <a:endParaRPr lang="zh-CN" altLang="en-US"/>
        </a:p>
      </dgm:t>
    </dgm:pt>
    <dgm:pt modelId="{DA8357D3-3BF1-4EF2-8E7A-1A11C1BAA2BB}" type="pres">
      <dgm:prSet presAssocID="{88E1CDA6-B2D6-4499-BA8C-9256B27CC632}" presName="linear" presStyleCnt="0">
        <dgm:presLayoutVars>
          <dgm:animLvl val="lvl"/>
          <dgm:resizeHandles val="exact"/>
        </dgm:presLayoutVars>
      </dgm:prSet>
      <dgm:spPr/>
      <dgm:t>
        <a:bodyPr/>
        <a:lstStyle/>
        <a:p>
          <a:endParaRPr lang="zh-CN" altLang="en-US"/>
        </a:p>
      </dgm:t>
    </dgm:pt>
    <dgm:pt modelId="{13C662CE-61A9-4A65-B8AB-4BFE7F667227}" type="pres">
      <dgm:prSet presAssocID="{E21A4973-CC2C-45E6-9AE2-E78173E66959}" presName="parentText" presStyleLbl="node1" presStyleIdx="0" presStyleCnt="1" custScaleY="51574">
        <dgm:presLayoutVars>
          <dgm:chMax val="0"/>
          <dgm:bulletEnabled val="1"/>
        </dgm:presLayoutVars>
      </dgm:prSet>
      <dgm:spPr/>
      <dgm:t>
        <a:bodyPr/>
        <a:lstStyle/>
        <a:p>
          <a:endParaRPr lang="zh-CN" altLang="en-US"/>
        </a:p>
      </dgm:t>
    </dgm:pt>
    <dgm:pt modelId="{96FA4949-6929-49D1-BA48-CB5433C8CEAA}" type="pres">
      <dgm:prSet presAssocID="{E21A4973-CC2C-45E6-9AE2-E78173E66959}" presName="childText" presStyleLbl="revTx" presStyleIdx="0" presStyleCnt="1">
        <dgm:presLayoutVars>
          <dgm:bulletEnabled val="1"/>
        </dgm:presLayoutVars>
      </dgm:prSet>
      <dgm:spPr/>
      <dgm:t>
        <a:bodyPr/>
        <a:lstStyle/>
        <a:p>
          <a:endParaRPr lang="zh-CN" altLang="en-US"/>
        </a:p>
      </dgm:t>
    </dgm:pt>
  </dgm:ptLst>
  <dgm:cxnLst>
    <dgm:cxn modelId="{48D314D2-CD97-4795-A508-63314A5A2E95}" srcId="{88E1CDA6-B2D6-4499-BA8C-9256B27CC632}" destId="{E21A4973-CC2C-45E6-9AE2-E78173E66959}" srcOrd="0" destOrd="0" parTransId="{54B18ED7-9515-44A7-8A5D-F3D6AF1F046A}" sibTransId="{22B93CBC-1ED7-4562-80F1-502596DA66C9}"/>
    <dgm:cxn modelId="{DDF2FF1B-D7BB-4B10-BA12-463423978B71}" type="presOf" srcId="{88E1CDA6-B2D6-4499-BA8C-9256B27CC632}" destId="{DA8357D3-3BF1-4EF2-8E7A-1A11C1BAA2BB}" srcOrd="0" destOrd="0" presId="urn:microsoft.com/office/officeart/2005/8/layout/vList2"/>
    <dgm:cxn modelId="{3BA1861F-1540-48F2-9C8A-253120E25FAC}" type="presOf" srcId="{9F5A93E2-6008-4344-9F73-EEDA11D7CE92}" destId="{96FA4949-6929-49D1-BA48-CB5433C8CEAA}" srcOrd="0" destOrd="0" presId="urn:microsoft.com/office/officeart/2005/8/layout/vList2"/>
    <dgm:cxn modelId="{8797F339-2954-4EA5-8E05-9D4E3720477A}" type="presOf" srcId="{6B6861AD-180A-4CAE-A712-B486D6838476}" destId="{96FA4949-6929-49D1-BA48-CB5433C8CEAA}" srcOrd="0" destOrd="1" presId="urn:microsoft.com/office/officeart/2005/8/layout/vList2"/>
    <dgm:cxn modelId="{BAA1D533-64D5-47C1-A84A-BB8D4BA181F5}" type="presOf" srcId="{E21A4973-CC2C-45E6-9AE2-E78173E66959}" destId="{13C662CE-61A9-4A65-B8AB-4BFE7F667227}" srcOrd="0" destOrd="0" presId="urn:microsoft.com/office/officeart/2005/8/layout/vList2"/>
    <dgm:cxn modelId="{751C7BA6-80C5-4261-8FC1-B14E8ED44DF4}" srcId="{E21A4973-CC2C-45E6-9AE2-E78173E66959}" destId="{9F5A93E2-6008-4344-9F73-EEDA11D7CE92}" srcOrd="0" destOrd="0" parTransId="{FE114459-4885-4F1D-B4DA-C33D9723ADA4}" sibTransId="{6777F669-6990-4E65-A2DB-7317E7C6F94B}"/>
    <dgm:cxn modelId="{399D4C2C-D53F-47F4-87A8-3AA155D7DA9F}" srcId="{E21A4973-CC2C-45E6-9AE2-E78173E66959}" destId="{6B6861AD-180A-4CAE-A712-B486D6838476}" srcOrd="1" destOrd="0" parTransId="{E45A8FF4-5EBA-4FA7-9F1E-1A6C0CF4C938}" sibTransId="{B5412DFA-D4C9-4171-AE34-3F130E34D906}"/>
    <dgm:cxn modelId="{682A27E4-66BC-42BA-AA63-AF4CECD94DBE}" type="presParOf" srcId="{DA8357D3-3BF1-4EF2-8E7A-1A11C1BAA2BB}" destId="{13C662CE-61A9-4A65-B8AB-4BFE7F667227}" srcOrd="0" destOrd="0" presId="urn:microsoft.com/office/officeart/2005/8/layout/vList2"/>
    <dgm:cxn modelId="{750B305C-1A3C-4440-AC21-6AF5091FC604}" type="presParOf" srcId="{DA8357D3-3BF1-4EF2-8E7A-1A11C1BAA2BB}" destId="{96FA4949-6929-49D1-BA48-CB5433C8CEA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7DB3948-6308-4778-952F-14EEDDB9D163}" type="doc">
      <dgm:prSet loTypeId="urn:microsoft.com/office/officeart/2005/8/layout/process2" loCatId="process" qsTypeId="urn:microsoft.com/office/officeart/2005/8/quickstyle/3d2" qsCatId="3D" csTypeId="urn:microsoft.com/office/officeart/2005/8/colors/colorful2" csCatId="colorful" phldr="1"/>
      <dgm:spPr/>
      <dgm:t>
        <a:bodyPr/>
        <a:lstStyle/>
        <a:p>
          <a:endParaRPr lang="zh-CN" altLang="en-US"/>
        </a:p>
      </dgm:t>
    </dgm:pt>
    <dgm:pt modelId="{4FDFAD9A-4F96-4012-8046-B23E58367FF6}">
      <dgm:prSet custT="1"/>
      <dgm:spPr/>
      <dgm:t>
        <a:bodyPr/>
        <a:lstStyle/>
        <a:p>
          <a:pPr rtl="0"/>
          <a:r>
            <a:rPr lang="en-US" sz="2000" b="1" dirty="0" smtClean="0">
              <a:latin typeface="Arial" pitchFamily="34" charset="0"/>
              <a:cs typeface="Arial" pitchFamily="34" charset="0"/>
            </a:rPr>
            <a:t>1. Start with a belief set about our current location.</a:t>
          </a:r>
          <a:endParaRPr lang="zh-CN" sz="2000" b="1">
            <a:latin typeface="Arial" pitchFamily="34" charset="0"/>
            <a:cs typeface="Arial" pitchFamily="34" charset="0"/>
          </a:endParaRPr>
        </a:p>
      </dgm:t>
    </dgm:pt>
    <dgm:pt modelId="{12E0D640-D65D-4684-82F5-826226F4491E}" type="parTrans" cxnId="{9F31A033-BDD6-40F4-B8B1-69BD35463573}">
      <dgm:prSet/>
      <dgm:spPr/>
      <dgm:t>
        <a:bodyPr/>
        <a:lstStyle/>
        <a:p>
          <a:endParaRPr lang="zh-CN" altLang="en-US"/>
        </a:p>
      </dgm:t>
    </dgm:pt>
    <dgm:pt modelId="{09E11B95-76B3-412C-91BE-C8BB8D76A072}" type="sibTrans" cxnId="{9F31A033-BDD6-40F4-B8B1-69BD35463573}">
      <dgm:prSet/>
      <dgm:spPr/>
      <dgm:t>
        <a:bodyPr/>
        <a:lstStyle/>
        <a:p>
          <a:endParaRPr lang="zh-CN" altLang="en-US"/>
        </a:p>
      </dgm:t>
    </dgm:pt>
    <dgm:pt modelId="{7ECC69E4-727C-4E28-8541-9500AB05364F}">
      <dgm:prSet custT="1"/>
      <dgm:spPr/>
      <dgm:t>
        <a:bodyPr/>
        <a:lstStyle/>
        <a:p>
          <a:pPr rtl="0"/>
          <a:r>
            <a:rPr lang="en-US" sz="2000" b="1" dirty="0" smtClean="0">
              <a:latin typeface="Arial" pitchFamily="34" charset="0"/>
              <a:cs typeface="Arial" pitchFamily="34" charset="0"/>
            </a:rPr>
            <a:t>2. Multiply this distribution by the results of our sense measurement.</a:t>
          </a:r>
          <a:endParaRPr lang="zh-CN" sz="2000" b="1" dirty="0">
            <a:latin typeface="Arial" pitchFamily="34" charset="0"/>
            <a:cs typeface="Arial" pitchFamily="34" charset="0"/>
          </a:endParaRPr>
        </a:p>
      </dgm:t>
    </dgm:pt>
    <dgm:pt modelId="{0F70212F-89AD-4AAD-9F5F-AA07D3E050CA}" type="parTrans" cxnId="{E87D9F72-22C8-46E8-842E-13C7157365BD}">
      <dgm:prSet/>
      <dgm:spPr/>
      <dgm:t>
        <a:bodyPr/>
        <a:lstStyle/>
        <a:p>
          <a:endParaRPr lang="zh-CN" altLang="en-US"/>
        </a:p>
      </dgm:t>
    </dgm:pt>
    <dgm:pt modelId="{B39EDA9C-391C-4EB2-ADBC-ADBC005048A1}" type="sibTrans" cxnId="{E87D9F72-22C8-46E8-842E-13C7157365BD}">
      <dgm:prSet/>
      <dgm:spPr/>
      <dgm:t>
        <a:bodyPr/>
        <a:lstStyle/>
        <a:p>
          <a:endParaRPr lang="zh-CN" altLang="en-US"/>
        </a:p>
      </dgm:t>
    </dgm:pt>
    <dgm:pt modelId="{958DDC77-00DA-4D75-BE65-CF4AC70C7E00}">
      <dgm:prSet custT="1"/>
      <dgm:spPr/>
      <dgm:t>
        <a:bodyPr/>
        <a:lstStyle/>
        <a:p>
          <a:pPr rtl="0"/>
          <a:r>
            <a:rPr lang="en-US" sz="2000" b="1" dirty="0" smtClean="0">
              <a:latin typeface="Arial" pitchFamily="34" charset="0"/>
              <a:cs typeface="Arial" pitchFamily="34" charset="0"/>
            </a:rPr>
            <a:t>3. Normalize the resulting distribution.</a:t>
          </a:r>
          <a:endParaRPr lang="zh-CN" sz="2000" b="1">
            <a:latin typeface="Arial" pitchFamily="34" charset="0"/>
            <a:cs typeface="Arial" pitchFamily="34" charset="0"/>
          </a:endParaRPr>
        </a:p>
      </dgm:t>
    </dgm:pt>
    <dgm:pt modelId="{C772485C-9B98-4CC4-923C-978532B41B6A}" type="parTrans" cxnId="{F924E18E-7E94-4C7D-9EF5-EEF63B14B945}">
      <dgm:prSet/>
      <dgm:spPr/>
      <dgm:t>
        <a:bodyPr/>
        <a:lstStyle/>
        <a:p>
          <a:endParaRPr lang="zh-CN" altLang="en-US"/>
        </a:p>
      </dgm:t>
    </dgm:pt>
    <dgm:pt modelId="{C91DB3E8-4F6E-46C1-9624-9D7C712215C9}" type="sibTrans" cxnId="{F924E18E-7E94-4C7D-9EF5-EEF63B14B945}">
      <dgm:prSet/>
      <dgm:spPr/>
      <dgm:t>
        <a:bodyPr/>
        <a:lstStyle/>
        <a:p>
          <a:endParaRPr lang="zh-CN" altLang="en-US"/>
        </a:p>
      </dgm:t>
    </dgm:pt>
    <dgm:pt modelId="{66CCACAF-0DC9-4745-8499-C4AB78301B6B}">
      <dgm:prSet custT="1"/>
      <dgm:spPr/>
      <dgm:t>
        <a:bodyPr/>
        <a:lstStyle/>
        <a:p>
          <a:pPr rtl="0"/>
          <a:r>
            <a:rPr lang="en-US" sz="2000" b="1" dirty="0" smtClean="0">
              <a:latin typeface="Arial" pitchFamily="34" charset="0"/>
              <a:cs typeface="Arial" pitchFamily="34" charset="0"/>
            </a:rPr>
            <a:t>4. Move by performing a convolution. This sounds more complicated than it really is: this step really involved multiplication and addition to obtain the new probabilities at each</a:t>
          </a:r>
          <a:endParaRPr lang="zh-CN" sz="2000" b="1" dirty="0">
            <a:latin typeface="Arial" pitchFamily="34" charset="0"/>
            <a:cs typeface="Arial" pitchFamily="34" charset="0"/>
          </a:endParaRPr>
        </a:p>
      </dgm:t>
    </dgm:pt>
    <dgm:pt modelId="{1C9213AD-3D80-4D5D-8A56-D0B079CBA767}" type="parTrans" cxnId="{10BDFA10-E5B4-48E2-9959-22B6CD804097}">
      <dgm:prSet/>
      <dgm:spPr/>
      <dgm:t>
        <a:bodyPr/>
        <a:lstStyle/>
        <a:p>
          <a:endParaRPr lang="zh-CN" altLang="en-US"/>
        </a:p>
      </dgm:t>
    </dgm:pt>
    <dgm:pt modelId="{0D0C956D-733F-488F-BA93-33B568DED77A}" type="sibTrans" cxnId="{10BDFA10-E5B4-48E2-9959-22B6CD804097}">
      <dgm:prSet/>
      <dgm:spPr/>
      <dgm:t>
        <a:bodyPr/>
        <a:lstStyle/>
        <a:p>
          <a:endParaRPr lang="zh-CN" altLang="en-US"/>
        </a:p>
      </dgm:t>
    </dgm:pt>
    <dgm:pt modelId="{E95EBD8A-84F2-46D5-9922-F59E47031F4A}" type="pres">
      <dgm:prSet presAssocID="{37DB3948-6308-4778-952F-14EEDDB9D163}" presName="linearFlow" presStyleCnt="0">
        <dgm:presLayoutVars>
          <dgm:resizeHandles val="exact"/>
        </dgm:presLayoutVars>
      </dgm:prSet>
      <dgm:spPr/>
      <dgm:t>
        <a:bodyPr/>
        <a:lstStyle/>
        <a:p>
          <a:endParaRPr lang="zh-CN" altLang="en-US"/>
        </a:p>
      </dgm:t>
    </dgm:pt>
    <dgm:pt modelId="{94820DEA-EDD9-4259-94B4-6CA1B00398A6}" type="pres">
      <dgm:prSet presAssocID="{4FDFAD9A-4F96-4012-8046-B23E58367FF6}" presName="node" presStyleLbl="node1" presStyleIdx="0" presStyleCnt="4" custScaleX="242096">
        <dgm:presLayoutVars>
          <dgm:bulletEnabled val="1"/>
        </dgm:presLayoutVars>
      </dgm:prSet>
      <dgm:spPr/>
      <dgm:t>
        <a:bodyPr/>
        <a:lstStyle/>
        <a:p>
          <a:endParaRPr lang="zh-CN" altLang="en-US"/>
        </a:p>
      </dgm:t>
    </dgm:pt>
    <dgm:pt modelId="{3140B0AB-5BE2-4E7A-AEC8-9B4E36132217}" type="pres">
      <dgm:prSet presAssocID="{09E11B95-76B3-412C-91BE-C8BB8D76A072}" presName="sibTrans" presStyleLbl="sibTrans2D1" presStyleIdx="0" presStyleCnt="3"/>
      <dgm:spPr/>
      <dgm:t>
        <a:bodyPr/>
        <a:lstStyle/>
        <a:p>
          <a:endParaRPr lang="zh-CN" altLang="en-US"/>
        </a:p>
      </dgm:t>
    </dgm:pt>
    <dgm:pt modelId="{A70AA984-A041-4114-90D4-CDF9CD41AE25}" type="pres">
      <dgm:prSet presAssocID="{09E11B95-76B3-412C-91BE-C8BB8D76A072}" presName="connectorText" presStyleLbl="sibTrans2D1" presStyleIdx="0" presStyleCnt="3"/>
      <dgm:spPr/>
      <dgm:t>
        <a:bodyPr/>
        <a:lstStyle/>
        <a:p>
          <a:endParaRPr lang="zh-CN" altLang="en-US"/>
        </a:p>
      </dgm:t>
    </dgm:pt>
    <dgm:pt modelId="{FA020A77-AFE4-4940-A108-40F8182594E9}" type="pres">
      <dgm:prSet presAssocID="{7ECC69E4-727C-4E28-8541-9500AB05364F}" presName="node" presStyleLbl="node1" presStyleIdx="1" presStyleCnt="4" custScaleX="242751">
        <dgm:presLayoutVars>
          <dgm:bulletEnabled val="1"/>
        </dgm:presLayoutVars>
      </dgm:prSet>
      <dgm:spPr/>
      <dgm:t>
        <a:bodyPr/>
        <a:lstStyle/>
        <a:p>
          <a:endParaRPr lang="zh-CN" altLang="en-US"/>
        </a:p>
      </dgm:t>
    </dgm:pt>
    <dgm:pt modelId="{A1754C77-1110-48F5-8CB7-BA20EE948A24}" type="pres">
      <dgm:prSet presAssocID="{B39EDA9C-391C-4EB2-ADBC-ADBC005048A1}" presName="sibTrans" presStyleLbl="sibTrans2D1" presStyleIdx="1" presStyleCnt="3"/>
      <dgm:spPr/>
      <dgm:t>
        <a:bodyPr/>
        <a:lstStyle/>
        <a:p>
          <a:endParaRPr lang="zh-CN" altLang="en-US"/>
        </a:p>
      </dgm:t>
    </dgm:pt>
    <dgm:pt modelId="{7EF4C540-B2FD-4EDC-809C-EE0F49472B5F}" type="pres">
      <dgm:prSet presAssocID="{B39EDA9C-391C-4EB2-ADBC-ADBC005048A1}" presName="connectorText" presStyleLbl="sibTrans2D1" presStyleIdx="1" presStyleCnt="3"/>
      <dgm:spPr/>
      <dgm:t>
        <a:bodyPr/>
        <a:lstStyle/>
        <a:p>
          <a:endParaRPr lang="zh-CN" altLang="en-US"/>
        </a:p>
      </dgm:t>
    </dgm:pt>
    <dgm:pt modelId="{BCEA7D35-E5F3-412D-805E-982427D306A6}" type="pres">
      <dgm:prSet presAssocID="{958DDC77-00DA-4D75-BE65-CF4AC70C7E00}" presName="node" presStyleLbl="node1" presStyleIdx="2" presStyleCnt="4" custScaleX="242751">
        <dgm:presLayoutVars>
          <dgm:bulletEnabled val="1"/>
        </dgm:presLayoutVars>
      </dgm:prSet>
      <dgm:spPr/>
      <dgm:t>
        <a:bodyPr/>
        <a:lstStyle/>
        <a:p>
          <a:endParaRPr lang="zh-CN" altLang="en-US"/>
        </a:p>
      </dgm:t>
    </dgm:pt>
    <dgm:pt modelId="{F33E0815-C6F7-43DC-92EF-575437535C30}" type="pres">
      <dgm:prSet presAssocID="{C91DB3E8-4F6E-46C1-9624-9D7C712215C9}" presName="sibTrans" presStyleLbl="sibTrans2D1" presStyleIdx="2" presStyleCnt="3"/>
      <dgm:spPr/>
      <dgm:t>
        <a:bodyPr/>
        <a:lstStyle/>
        <a:p>
          <a:endParaRPr lang="zh-CN" altLang="en-US"/>
        </a:p>
      </dgm:t>
    </dgm:pt>
    <dgm:pt modelId="{16CC89D0-F47E-43DC-B283-3258AD54EC65}" type="pres">
      <dgm:prSet presAssocID="{C91DB3E8-4F6E-46C1-9624-9D7C712215C9}" presName="connectorText" presStyleLbl="sibTrans2D1" presStyleIdx="2" presStyleCnt="3"/>
      <dgm:spPr/>
      <dgm:t>
        <a:bodyPr/>
        <a:lstStyle/>
        <a:p>
          <a:endParaRPr lang="zh-CN" altLang="en-US"/>
        </a:p>
      </dgm:t>
    </dgm:pt>
    <dgm:pt modelId="{9D8DBB11-DD52-482F-B9C4-DC36B8ABDC7D}" type="pres">
      <dgm:prSet presAssocID="{66CCACAF-0DC9-4745-8499-C4AB78301B6B}" presName="node" presStyleLbl="node1" presStyleIdx="3" presStyleCnt="4" custScaleX="242751">
        <dgm:presLayoutVars>
          <dgm:bulletEnabled val="1"/>
        </dgm:presLayoutVars>
      </dgm:prSet>
      <dgm:spPr/>
      <dgm:t>
        <a:bodyPr/>
        <a:lstStyle/>
        <a:p>
          <a:endParaRPr lang="zh-CN" altLang="en-US"/>
        </a:p>
      </dgm:t>
    </dgm:pt>
  </dgm:ptLst>
  <dgm:cxnLst>
    <dgm:cxn modelId="{E563F1F4-9844-4901-9B59-4F36A7D7107B}" type="presOf" srcId="{4FDFAD9A-4F96-4012-8046-B23E58367FF6}" destId="{94820DEA-EDD9-4259-94B4-6CA1B00398A6}" srcOrd="0" destOrd="0" presId="urn:microsoft.com/office/officeart/2005/8/layout/process2"/>
    <dgm:cxn modelId="{82203B86-AB52-4BB4-A4CE-D6A5D6374318}" type="presOf" srcId="{09E11B95-76B3-412C-91BE-C8BB8D76A072}" destId="{3140B0AB-5BE2-4E7A-AEC8-9B4E36132217}" srcOrd="0" destOrd="0" presId="urn:microsoft.com/office/officeart/2005/8/layout/process2"/>
    <dgm:cxn modelId="{7576F86C-AA90-4DA6-9DDE-BFCCE39C6FE0}" type="presOf" srcId="{C91DB3E8-4F6E-46C1-9624-9D7C712215C9}" destId="{16CC89D0-F47E-43DC-B283-3258AD54EC65}" srcOrd="1" destOrd="0" presId="urn:microsoft.com/office/officeart/2005/8/layout/process2"/>
    <dgm:cxn modelId="{10BDFA10-E5B4-48E2-9959-22B6CD804097}" srcId="{37DB3948-6308-4778-952F-14EEDDB9D163}" destId="{66CCACAF-0DC9-4745-8499-C4AB78301B6B}" srcOrd="3" destOrd="0" parTransId="{1C9213AD-3D80-4D5D-8A56-D0B079CBA767}" sibTransId="{0D0C956D-733F-488F-BA93-33B568DED77A}"/>
    <dgm:cxn modelId="{15B5F27F-7CE9-4914-9F8A-23F486C72C4A}" type="presOf" srcId="{C91DB3E8-4F6E-46C1-9624-9D7C712215C9}" destId="{F33E0815-C6F7-43DC-92EF-575437535C30}" srcOrd="0" destOrd="0" presId="urn:microsoft.com/office/officeart/2005/8/layout/process2"/>
    <dgm:cxn modelId="{B74C6186-F9DE-4240-A0AC-124F2CDFD6D2}" type="presOf" srcId="{66CCACAF-0DC9-4745-8499-C4AB78301B6B}" destId="{9D8DBB11-DD52-482F-B9C4-DC36B8ABDC7D}" srcOrd="0" destOrd="0" presId="urn:microsoft.com/office/officeart/2005/8/layout/process2"/>
    <dgm:cxn modelId="{3BDAFF8C-33E0-4668-8885-3B5A4FF8A7E7}" type="presOf" srcId="{37DB3948-6308-4778-952F-14EEDDB9D163}" destId="{E95EBD8A-84F2-46D5-9922-F59E47031F4A}" srcOrd="0" destOrd="0" presId="urn:microsoft.com/office/officeart/2005/8/layout/process2"/>
    <dgm:cxn modelId="{9F31A033-BDD6-40F4-B8B1-69BD35463573}" srcId="{37DB3948-6308-4778-952F-14EEDDB9D163}" destId="{4FDFAD9A-4F96-4012-8046-B23E58367FF6}" srcOrd="0" destOrd="0" parTransId="{12E0D640-D65D-4684-82F5-826226F4491E}" sibTransId="{09E11B95-76B3-412C-91BE-C8BB8D76A072}"/>
    <dgm:cxn modelId="{E87D9F72-22C8-46E8-842E-13C7157365BD}" srcId="{37DB3948-6308-4778-952F-14EEDDB9D163}" destId="{7ECC69E4-727C-4E28-8541-9500AB05364F}" srcOrd="1" destOrd="0" parTransId="{0F70212F-89AD-4AAD-9F5F-AA07D3E050CA}" sibTransId="{B39EDA9C-391C-4EB2-ADBC-ADBC005048A1}"/>
    <dgm:cxn modelId="{664E72A5-F05E-4AA2-BD1A-33340F2EBCE3}" type="presOf" srcId="{09E11B95-76B3-412C-91BE-C8BB8D76A072}" destId="{A70AA984-A041-4114-90D4-CDF9CD41AE25}" srcOrd="1" destOrd="0" presId="urn:microsoft.com/office/officeart/2005/8/layout/process2"/>
    <dgm:cxn modelId="{936D445E-3945-4311-BBE3-FBE477EEC7AE}" type="presOf" srcId="{B39EDA9C-391C-4EB2-ADBC-ADBC005048A1}" destId="{A1754C77-1110-48F5-8CB7-BA20EE948A24}" srcOrd="0" destOrd="0" presId="urn:microsoft.com/office/officeart/2005/8/layout/process2"/>
    <dgm:cxn modelId="{F924E18E-7E94-4C7D-9EF5-EEF63B14B945}" srcId="{37DB3948-6308-4778-952F-14EEDDB9D163}" destId="{958DDC77-00DA-4D75-BE65-CF4AC70C7E00}" srcOrd="2" destOrd="0" parTransId="{C772485C-9B98-4CC4-923C-978532B41B6A}" sibTransId="{C91DB3E8-4F6E-46C1-9624-9D7C712215C9}"/>
    <dgm:cxn modelId="{37D6056A-992F-40C4-A480-BA6836BCF806}" type="presOf" srcId="{7ECC69E4-727C-4E28-8541-9500AB05364F}" destId="{FA020A77-AFE4-4940-A108-40F8182594E9}" srcOrd="0" destOrd="0" presId="urn:microsoft.com/office/officeart/2005/8/layout/process2"/>
    <dgm:cxn modelId="{CEE30F4F-CAD2-4BB2-9BA2-AA5628145CCD}" type="presOf" srcId="{958DDC77-00DA-4D75-BE65-CF4AC70C7E00}" destId="{BCEA7D35-E5F3-412D-805E-982427D306A6}" srcOrd="0" destOrd="0" presId="urn:microsoft.com/office/officeart/2005/8/layout/process2"/>
    <dgm:cxn modelId="{0A6D0782-1F2E-471E-94C9-26F30590944E}" type="presOf" srcId="{B39EDA9C-391C-4EB2-ADBC-ADBC005048A1}" destId="{7EF4C540-B2FD-4EDC-809C-EE0F49472B5F}" srcOrd="1" destOrd="0" presId="urn:microsoft.com/office/officeart/2005/8/layout/process2"/>
    <dgm:cxn modelId="{D1B3D187-E873-4562-8A90-695DB9C50D83}" type="presParOf" srcId="{E95EBD8A-84F2-46D5-9922-F59E47031F4A}" destId="{94820DEA-EDD9-4259-94B4-6CA1B00398A6}" srcOrd="0" destOrd="0" presId="urn:microsoft.com/office/officeart/2005/8/layout/process2"/>
    <dgm:cxn modelId="{9687A2C7-86F7-4B3C-BF5E-67301C07DE27}" type="presParOf" srcId="{E95EBD8A-84F2-46D5-9922-F59E47031F4A}" destId="{3140B0AB-5BE2-4E7A-AEC8-9B4E36132217}" srcOrd="1" destOrd="0" presId="urn:microsoft.com/office/officeart/2005/8/layout/process2"/>
    <dgm:cxn modelId="{A6BFA200-CEDD-43BF-A834-015AEE8855E3}" type="presParOf" srcId="{3140B0AB-5BE2-4E7A-AEC8-9B4E36132217}" destId="{A70AA984-A041-4114-90D4-CDF9CD41AE25}" srcOrd="0" destOrd="0" presId="urn:microsoft.com/office/officeart/2005/8/layout/process2"/>
    <dgm:cxn modelId="{AD5FC232-9C47-4657-9C69-933B602A110F}" type="presParOf" srcId="{E95EBD8A-84F2-46D5-9922-F59E47031F4A}" destId="{FA020A77-AFE4-4940-A108-40F8182594E9}" srcOrd="2" destOrd="0" presId="urn:microsoft.com/office/officeart/2005/8/layout/process2"/>
    <dgm:cxn modelId="{859F337E-66CB-4CE9-9C9F-F284E6274BFE}" type="presParOf" srcId="{E95EBD8A-84F2-46D5-9922-F59E47031F4A}" destId="{A1754C77-1110-48F5-8CB7-BA20EE948A24}" srcOrd="3" destOrd="0" presId="urn:microsoft.com/office/officeart/2005/8/layout/process2"/>
    <dgm:cxn modelId="{C6016D6F-F6BC-494E-8E15-47AFF0C20D0A}" type="presParOf" srcId="{A1754C77-1110-48F5-8CB7-BA20EE948A24}" destId="{7EF4C540-B2FD-4EDC-809C-EE0F49472B5F}" srcOrd="0" destOrd="0" presId="urn:microsoft.com/office/officeart/2005/8/layout/process2"/>
    <dgm:cxn modelId="{99B7ADE1-B2B8-486A-A486-CDE21F4DBD6F}" type="presParOf" srcId="{E95EBD8A-84F2-46D5-9922-F59E47031F4A}" destId="{BCEA7D35-E5F3-412D-805E-982427D306A6}" srcOrd="4" destOrd="0" presId="urn:microsoft.com/office/officeart/2005/8/layout/process2"/>
    <dgm:cxn modelId="{3E87CD52-AD3E-4AFE-9B73-4425C9AD5342}" type="presParOf" srcId="{E95EBD8A-84F2-46D5-9922-F59E47031F4A}" destId="{F33E0815-C6F7-43DC-92EF-575437535C30}" srcOrd="5" destOrd="0" presId="urn:microsoft.com/office/officeart/2005/8/layout/process2"/>
    <dgm:cxn modelId="{0D27EDB4-4FD8-449B-8C9E-3F2CE03F9368}" type="presParOf" srcId="{F33E0815-C6F7-43DC-92EF-575437535C30}" destId="{16CC89D0-F47E-43DC-B283-3258AD54EC65}" srcOrd="0" destOrd="0" presId="urn:microsoft.com/office/officeart/2005/8/layout/process2"/>
    <dgm:cxn modelId="{6BB8B844-1606-478E-9459-11B1C8DFFAF9}" type="presParOf" srcId="{E95EBD8A-84F2-46D5-9922-F59E47031F4A}" destId="{9D8DBB11-DD52-482F-B9C4-DC36B8ABDC7D}"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3577499-EDCB-4CF5-8B4C-F10BA2AC293B}" type="doc">
      <dgm:prSet loTypeId="urn:microsoft.com/office/officeart/2005/8/layout/vList2" loCatId="list" qsTypeId="urn:microsoft.com/office/officeart/2005/8/quickstyle/3d1" qsCatId="3D" csTypeId="urn:microsoft.com/office/officeart/2005/8/colors/accent2_5" csCatId="accent2"/>
      <dgm:spPr/>
      <dgm:t>
        <a:bodyPr/>
        <a:lstStyle/>
        <a:p>
          <a:endParaRPr lang="zh-CN" altLang="en-US"/>
        </a:p>
      </dgm:t>
    </dgm:pt>
    <dgm:pt modelId="{A4903220-A9EC-4710-94C8-094989963186}">
      <dgm:prSet/>
      <dgm:spPr/>
      <dgm:t>
        <a:bodyPr/>
        <a:lstStyle/>
        <a:p>
          <a:pPr rtl="0"/>
          <a:r>
            <a:rPr lang="en-US" b="1" dirty="0" smtClean="0"/>
            <a:t>To use continuous probability distributions to describe beliefs, we need Kalman filter-liked algorithms…</a:t>
          </a:r>
          <a:endParaRPr lang="zh-CN" b="1" dirty="0"/>
        </a:p>
      </dgm:t>
    </dgm:pt>
    <dgm:pt modelId="{9413BF98-B7A1-492F-B744-AD77C823C00E}" type="parTrans" cxnId="{2E7565EB-9F40-4FA4-90DC-D3960B990EB9}">
      <dgm:prSet/>
      <dgm:spPr/>
      <dgm:t>
        <a:bodyPr/>
        <a:lstStyle/>
        <a:p>
          <a:endParaRPr lang="zh-CN" altLang="en-US"/>
        </a:p>
      </dgm:t>
    </dgm:pt>
    <dgm:pt modelId="{5EFD5E5C-712B-438F-B922-878E68EB1F60}" type="sibTrans" cxnId="{2E7565EB-9F40-4FA4-90DC-D3960B990EB9}">
      <dgm:prSet/>
      <dgm:spPr/>
      <dgm:t>
        <a:bodyPr/>
        <a:lstStyle/>
        <a:p>
          <a:endParaRPr lang="zh-CN" altLang="en-US"/>
        </a:p>
      </dgm:t>
    </dgm:pt>
    <dgm:pt modelId="{2F1B889B-E275-4205-9F29-2576B95B9C88}" type="pres">
      <dgm:prSet presAssocID="{83577499-EDCB-4CF5-8B4C-F10BA2AC293B}" presName="linear" presStyleCnt="0">
        <dgm:presLayoutVars>
          <dgm:animLvl val="lvl"/>
          <dgm:resizeHandles val="exact"/>
        </dgm:presLayoutVars>
      </dgm:prSet>
      <dgm:spPr/>
      <dgm:t>
        <a:bodyPr/>
        <a:lstStyle/>
        <a:p>
          <a:endParaRPr lang="zh-CN" altLang="en-US"/>
        </a:p>
      </dgm:t>
    </dgm:pt>
    <dgm:pt modelId="{4CAD1EE6-3FE8-4FBC-9D14-888A700E7BC6}" type="pres">
      <dgm:prSet presAssocID="{A4903220-A9EC-4710-94C8-094989963186}" presName="parentText" presStyleLbl="node1" presStyleIdx="0" presStyleCnt="1">
        <dgm:presLayoutVars>
          <dgm:chMax val="0"/>
          <dgm:bulletEnabled val="1"/>
        </dgm:presLayoutVars>
      </dgm:prSet>
      <dgm:spPr/>
      <dgm:t>
        <a:bodyPr/>
        <a:lstStyle/>
        <a:p>
          <a:endParaRPr lang="zh-CN" altLang="en-US"/>
        </a:p>
      </dgm:t>
    </dgm:pt>
  </dgm:ptLst>
  <dgm:cxnLst>
    <dgm:cxn modelId="{2E7565EB-9F40-4FA4-90DC-D3960B990EB9}" srcId="{83577499-EDCB-4CF5-8B4C-F10BA2AC293B}" destId="{A4903220-A9EC-4710-94C8-094989963186}" srcOrd="0" destOrd="0" parTransId="{9413BF98-B7A1-492F-B744-AD77C823C00E}" sibTransId="{5EFD5E5C-712B-438F-B922-878E68EB1F60}"/>
    <dgm:cxn modelId="{B6FCAC38-C7B6-4703-9373-25F23140ED25}" type="presOf" srcId="{A4903220-A9EC-4710-94C8-094989963186}" destId="{4CAD1EE6-3FE8-4FBC-9D14-888A700E7BC6}" srcOrd="0" destOrd="0" presId="urn:microsoft.com/office/officeart/2005/8/layout/vList2"/>
    <dgm:cxn modelId="{B9153713-0DB9-4D64-BA11-C86A0A5C5497}" type="presOf" srcId="{83577499-EDCB-4CF5-8B4C-F10BA2AC293B}" destId="{2F1B889B-E275-4205-9F29-2576B95B9C88}" srcOrd="0" destOrd="0" presId="urn:microsoft.com/office/officeart/2005/8/layout/vList2"/>
    <dgm:cxn modelId="{EE6B1C95-884D-4FD6-8B6D-59BDE09992A0}" type="presParOf" srcId="{2F1B889B-E275-4205-9F29-2576B95B9C88}" destId="{4CAD1EE6-3FE8-4FBC-9D14-888A700E7BC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CA1B73AA-3A07-4C48-A0BC-FD6701F692BB}"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D01B3B4D-E89A-407B-B492-ED48641CFFC4}">
      <dgm:prSet/>
      <dgm:spPr/>
      <dgm:t>
        <a:bodyPr/>
        <a:lstStyle/>
        <a:p>
          <a:pPr rtl="0"/>
          <a:r>
            <a:rPr lang="en-US" b="1" dirty="0" smtClean="0"/>
            <a:t>The motion is executed correctly at a probability of </a:t>
          </a:r>
          <a:r>
            <a:rPr lang="en-US" b="1" dirty="0" smtClean="0">
              <a:solidFill>
                <a:srgbClr val="FFFF00"/>
              </a:solidFill>
            </a:rPr>
            <a:t>0.8. When the motion fails, the robot won’t move at all</a:t>
          </a:r>
          <a:endParaRPr lang="zh-CN" b="1" dirty="0">
            <a:solidFill>
              <a:srgbClr val="FFFF00"/>
            </a:solidFill>
          </a:endParaRPr>
        </a:p>
      </dgm:t>
    </dgm:pt>
    <dgm:pt modelId="{9ECE0AA6-E941-45E7-81E1-DC0652FA7715}" type="parTrans" cxnId="{467FF2BA-B880-4DE0-8485-CCBB4AAFE753}">
      <dgm:prSet/>
      <dgm:spPr/>
      <dgm:t>
        <a:bodyPr/>
        <a:lstStyle/>
        <a:p>
          <a:endParaRPr lang="zh-CN" altLang="en-US"/>
        </a:p>
      </dgm:t>
    </dgm:pt>
    <dgm:pt modelId="{1B3E0F3D-7990-4AFE-945F-4278E341DFEB}" type="sibTrans" cxnId="{467FF2BA-B880-4DE0-8485-CCBB4AAFE753}">
      <dgm:prSet/>
      <dgm:spPr/>
      <dgm:t>
        <a:bodyPr/>
        <a:lstStyle/>
        <a:p>
          <a:endParaRPr lang="zh-CN" altLang="en-US"/>
        </a:p>
      </dgm:t>
    </dgm:pt>
    <dgm:pt modelId="{8B7CC526-D8A0-4E21-91F8-208F9D319C2C}" type="pres">
      <dgm:prSet presAssocID="{CA1B73AA-3A07-4C48-A0BC-FD6701F692BB}" presName="linear" presStyleCnt="0">
        <dgm:presLayoutVars>
          <dgm:animLvl val="lvl"/>
          <dgm:resizeHandles val="exact"/>
        </dgm:presLayoutVars>
      </dgm:prSet>
      <dgm:spPr/>
      <dgm:t>
        <a:bodyPr/>
        <a:lstStyle/>
        <a:p>
          <a:endParaRPr lang="zh-CN" altLang="en-US"/>
        </a:p>
      </dgm:t>
    </dgm:pt>
    <dgm:pt modelId="{09530B1A-5C87-4A28-936E-FDB058E70DEC}" type="pres">
      <dgm:prSet presAssocID="{D01B3B4D-E89A-407B-B492-ED48641CFFC4}" presName="parentText" presStyleLbl="node1" presStyleIdx="0" presStyleCnt="1">
        <dgm:presLayoutVars>
          <dgm:chMax val="0"/>
          <dgm:bulletEnabled val="1"/>
        </dgm:presLayoutVars>
      </dgm:prSet>
      <dgm:spPr/>
      <dgm:t>
        <a:bodyPr/>
        <a:lstStyle/>
        <a:p>
          <a:endParaRPr lang="zh-CN" altLang="en-US"/>
        </a:p>
      </dgm:t>
    </dgm:pt>
  </dgm:ptLst>
  <dgm:cxnLst>
    <dgm:cxn modelId="{467FF2BA-B880-4DE0-8485-CCBB4AAFE753}" srcId="{CA1B73AA-3A07-4C48-A0BC-FD6701F692BB}" destId="{D01B3B4D-E89A-407B-B492-ED48641CFFC4}" srcOrd="0" destOrd="0" parTransId="{9ECE0AA6-E941-45E7-81E1-DC0652FA7715}" sibTransId="{1B3E0F3D-7990-4AFE-945F-4278E341DFEB}"/>
    <dgm:cxn modelId="{FA00A1F6-9D1F-4DBC-891C-6B77C097CD4A}" type="presOf" srcId="{D01B3B4D-E89A-407B-B492-ED48641CFFC4}" destId="{09530B1A-5C87-4A28-936E-FDB058E70DEC}" srcOrd="0" destOrd="0" presId="urn:microsoft.com/office/officeart/2005/8/layout/vList2"/>
    <dgm:cxn modelId="{7009A053-596B-4499-BA65-AC26A30DB9D7}" type="presOf" srcId="{CA1B73AA-3A07-4C48-A0BC-FD6701F692BB}" destId="{8B7CC526-D8A0-4E21-91F8-208F9D319C2C}" srcOrd="0" destOrd="0" presId="urn:microsoft.com/office/officeart/2005/8/layout/vList2"/>
    <dgm:cxn modelId="{C6767276-433D-4E5B-9711-26850A8EC9C0}" type="presParOf" srcId="{8B7CC526-D8A0-4E21-91F8-208F9D319C2C}" destId="{09530B1A-5C87-4A28-936E-FDB058E70DE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CA1B73AA-3A07-4C48-A0BC-FD6701F692BB}"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7FC05E42-7708-4C57-AC5E-4AAC76C3D773}">
      <dgm:prSet custT="1"/>
      <dgm:spPr/>
      <dgm:t>
        <a:bodyPr/>
        <a:lstStyle/>
        <a:p>
          <a:pPr rtl="0"/>
          <a:r>
            <a:rPr lang="en-US" altLang="zh-CN" sz="4000" b="1" dirty="0" smtClean="0"/>
            <a:t>The sensor measurement is correct at a probability of </a:t>
          </a:r>
          <a:r>
            <a:rPr lang="en-US" altLang="zh-CN" sz="4000" b="1" dirty="0" smtClean="0">
              <a:solidFill>
                <a:srgbClr val="FFFF00"/>
              </a:solidFill>
            </a:rPr>
            <a:t>0.7</a:t>
          </a:r>
          <a:endParaRPr lang="zh-CN" sz="4000" b="1" dirty="0">
            <a:solidFill>
              <a:srgbClr val="FFFF00"/>
            </a:solidFill>
          </a:endParaRPr>
        </a:p>
      </dgm:t>
    </dgm:pt>
    <dgm:pt modelId="{6B193713-CA0D-4147-96D1-DDA3753B2354}" type="parTrans" cxnId="{C3AE6FAB-7A63-444B-B41C-E8EABDE50FE0}">
      <dgm:prSet/>
      <dgm:spPr/>
      <dgm:t>
        <a:bodyPr/>
        <a:lstStyle/>
        <a:p>
          <a:endParaRPr lang="zh-CN" altLang="en-US"/>
        </a:p>
      </dgm:t>
    </dgm:pt>
    <dgm:pt modelId="{C2D591A4-A645-4A36-80BF-95002D1E8D86}" type="sibTrans" cxnId="{C3AE6FAB-7A63-444B-B41C-E8EABDE50FE0}">
      <dgm:prSet/>
      <dgm:spPr/>
      <dgm:t>
        <a:bodyPr/>
        <a:lstStyle/>
        <a:p>
          <a:endParaRPr lang="zh-CN" altLang="en-US"/>
        </a:p>
      </dgm:t>
    </dgm:pt>
    <dgm:pt modelId="{8B7CC526-D8A0-4E21-91F8-208F9D319C2C}" type="pres">
      <dgm:prSet presAssocID="{CA1B73AA-3A07-4C48-A0BC-FD6701F692BB}" presName="linear" presStyleCnt="0">
        <dgm:presLayoutVars>
          <dgm:animLvl val="lvl"/>
          <dgm:resizeHandles val="exact"/>
        </dgm:presLayoutVars>
      </dgm:prSet>
      <dgm:spPr/>
      <dgm:t>
        <a:bodyPr/>
        <a:lstStyle/>
        <a:p>
          <a:endParaRPr lang="zh-CN" altLang="en-US"/>
        </a:p>
      </dgm:t>
    </dgm:pt>
    <dgm:pt modelId="{F5AA797D-E4B6-4530-85EB-E8AEBD2303F8}" type="pres">
      <dgm:prSet presAssocID="{7FC05E42-7708-4C57-AC5E-4AAC76C3D773}" presName="parentText" presStyleLbl="node1" presStyleIdx="0" presStyleCnt="1" custLinFactNeighborX="29497" custLinFactNeighborY="-6000">
        <dgm:presLayoutVars>
          <dgm:chMax val="0"/>
          <dgm:bulletEnabled val="1"/>
        </dgm:presLayoutVars>
      </dgm:prSet>
      <dgm:spPr/>
      <dgm:t>
        <a:bodyPr/>
        <a:lstStyle/>
        <a:p>
          <a:endParaRPr lang="zh-CN" altLang="en-US"/>
        </a:p>
      </dgm:t>
    </dgm:pt>
  </dgm:ptLst>
  <dgm:cxnLst>
    <dgm:cxn modelId="{36B0B615-477E-4C8F-919E-87118EF86662}" type="presOf" srcId="{CA1B73AA-3A07-4C48-A0BC-FD6701F692BB}" destId="{8B7CC526-D8A0-4E21-91F8-208F9D319C2C}" srcOrd="0" destOrd="0" presId="urn:microsoft.com/office/officeart/2005/8/layout/vList2"/>
    <dgm:cxn modelId="{C3AE6FAB-7A63-444B-B41C-E8EABDE50FE0}" srcId="{CA1B73AA-3A07-4C48-A0BC-FD6701F692BB}" destId="{7FC05E42-7708-4C57-AC5E-4AAC76C3D773}" srcOrd="0" destOrd="0" parTransId="{6B193713-CA0D-4147-96D1-DDA3753B2354}" sibTransId="{C2D591A4-A645-4A36-80BF-95002D1E8D86}"/>
    <dgm:cxn modelId="{76CBC55C-59E8-43E6-AA3C-B8644875ABE1}" type="presOf" srcId="{7FC05E42-7708-4C57-AC5E-4AAC76C3D773}" destId="{F5AA797D-E4B6-4530-85EB-E8AEBD2303F8}" srcOrd="0" destOrd="0" presId="urn:microsoft.com/office/officeart/2005/8/layout/vList2"/>
    <dgm:cxn modelId="{61E2A716-EA72-4E18-9244-4A753AC0BCEB}" type="presParOf" srcId="{8B7CC526-D8A0-4E21-91F8-208F9D319C2C}" destId="{F5AA797D-E4B6-4530-85EB-E8AEBD2303F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86BAB565-F76E-4000-9E7A-EFE147BA2E97}"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2ADA8B0F-F602-46E2-8018-0F113EDBB94E}" type="presOf" srcId="{1076B2ED-5793-4959-9625-EE5C066FAE82}" destId="{D324407F-4CB6-4779-ABDA-AC0650DE12BC}" srcOrd="0" destOrd="0" presId="urn:microsoft.com/office/officeart/2005/8/layout/venn1"/>
    <dgm:cxn modelId="{8780880A-3460-46F5-8521-496489A1BB89}"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F224461B-70C2-4900-805D-CB33C611A3F9}" srcId="{1076B2ED-5793-4959-9625-EE5C066FAE82}" destId="{84777DFA-0890-4BE5-91D3-855F0F9C5D17}" srcOrd="0" destOrd="0" parTransId="{27429937-B7C8-4DC8-9C4C-E128D617571E}" sibTransId="{7D5EFD66-40FA-40AB-9DA3-D2E0A5E342EE}"/>
    <dgm:cxn modelId="{91397FB0-2A5D-45A7-ABA9-599A2181BE51}" type="presOf" srcId="{1076B2ED-5793-4959-9625-EE5C066FAE82}" destId="{D324407F-4CB6-4779-ABDA-AC0650DE12BC}" srcOrd="0" destOrd="0" presId="urn:microsoft.com/office/officeart/2005/8/layout/venn1"/>
    <dgm:cxn modelId="{D9262100-B873-41FF-8F53-F55763FE7C29}" type="presOf" srcId="{84777DFA-0890-4BE5-91D3-855F0F9C5D17}" destId="{4B21A06F-7B9B-4365-BE7D-49F3C3C4067E}" srcOrd="0" destOrd="0" presId="urn:microsoft.com/office/officeart/2005/8/layout/venn1"/>
    <dgm:cxn modelId="{42EBCB5B-22BA-4153-9BAA-3F6AACE61E21}"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Update / Measurement update</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0B045FF6-9F46-4A69-981E-D9411C190E6B}" type="presOf" srcId="{AC2AEF6C-1096-4726-91D4-CCE0F520C5DF}" destId="{4961F13F-D00D-4620-8830-CF56D0B1432D}" srcOrd="0" destOrd="0" presId="urn:microsoft.com/office/officeart/2005/8/layout/default"/>
    <dgm:cxn modelId="{231FEF4D-CECD-4812-8C83-8409ACDE7A56}" type="presOf" srcId="{1915BC4B-BCA9-40D7-A723-DC8DF4ED6355}" destId="{28D6E456-030F-4910-AFC7-6831EC9E9452}" srcOrd="0" destOrd="0" presId="urn:microsoft.com/office/officeart/2005/8/layout/default"/>
    <dgm:cxn modelId="{68A62A9F-FC72-4BBA-BC59-BF38BAC3B2A9}"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62A51FCC-E9BE-43A8-B1F4-B922D7DBD1EB}" type="presOf" srcId="{84777DFA-0890-4BE5-91D3-855F0F9C5D17}" destId="{4B21A06F-7B9B-4365-BE7D-49F3C3C4067E}" srcOrd="0" destOrd="0" presId="urn:microsoft.com/office/officeart/2005/8/layout/venn1"/>
    <dgm:cxn modelId="{2A80F8CB-BD61-484B-A3A5-11AB6B672F1B}"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78CF7D84-08A6-45CA-B4BA-04F811E72210}"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3_3" csCatId="accent3" phldr="1"/>
      <dgm:spPr/>
      <dgm:t>
        <a:bodyPr/>
        <a:lstStyle/>
        <a:p>
          <a:endParaRPr lang="zh-CN" altLang="en-US"/>
        </a:p>
      </dgm:t>
    </dgm:pt>
    <dgm:pt modelId="{1915BC4B-BCA9-40D7-A723-DC8DF4ED6355}">
      <dgm:prSet phldrT="[文本]"/>
      <dgm:spPr/>
      <dgm:t>
        <a:bodyPr/>
        <a:lstStyle/>
        <a:p>
          <a:r>
            <a:rPr lang="en-US" altLang="zh-CN" dirty="0" smtClean="0"/>
            <a:t>Predict / Process update</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Y="31117" custLinFactNeighborX="-3081" custLinFactNeighborY="100000">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404932B2-2044-46B0-B049-B4A4B9ABFCC1}" type="presOf" srcId="{AC2AEF6C-1096-4726-91D4-CCE0F520C5DF}" destId="{4961F13F-D00D-4620-8830-CF56D0B1432D}" srcOrd="0" destOrd="0" presId="urn:microsoft.com/office/officeart/2005/8/layout/default"/>
    <dgm:cxn modelId="{B644698D-5F78-4992-B12E-9386BAF04BE5}" type="presOf" srcId="{1915BC4B-BCA9-40D7-A723-DC8DF4ED6355}" destId="{28D6E456-030F-4910-AFC7-6831EC9E9452}" srcOrd="0" destOrd="0" presId="urn:microsoft.com/office/officeart/2005/8/layout/default"/>
    <dgm:cxn modelId="{231165A0-DCFE-4309-BCEB-38BD8896BB41}"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DE681E1-6B70-4FB2-85F5-38A24A6F556D}"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zh-CN" altLang="en-US"/>
        </a:p>
      </dgm:t>
    </dgm:pt>
    <dgm:pt modelId="{9CFCDFF9-7B47-464F-A3E5-E2F523A1AE3A}">
      <dgm:prSet/>
      <dgm:spPr/>
      <dgm:t>
        <a:bodyPr/>
        <a:lstStyle/>
        <a:p>
          <a:pPr rtl="0"/>
          <a:r>
            <a:rPr lang="en-US" smtClean="0"/>
            <a:t>Conditional probability</a:t>
          </a:r>
          <a:endParaRPr lang="zh-CN"/>
        </a:p>
      </dgm:t>
    </dgm:pt>
    <dgm:pt modelId="{259FE6B9-35C5-491B-A04F-462D15323F27}" type="parTrans" cxnId="{7D066036-6B09-4C79-ABE7-375C11601826}">
      <dgm:prSet/>
      <dgm:spPr/>
      <dgm:t>
        <a:bodyPr/>
        <a:lstStyle/>
        <a:p>
          <a:endParaRPr lang="zh-CN" altLang="en-US"/>
        </a:p>
      </dgm:t>
    </dgm:pt>
    <dgm:pt modelId="{54E43868-3211-4C8F-AE34-04ED857B1D44}" type="sibTrans" cxnId="{7D066036-6B09-4C79-ABE7-375C11601826}">
      <dgm:prSet/>
      <dgm:spPr/>
      <dgm:t>
        <a:bodyPr/>
        <a:lstStyle/>
        <a:p>
          <a:endParaRPr lang="zh-CN" altLang="en-US"/>
        </a:p>
      </dgm:t>
    </dgm:pt>
    <dgm:pt modelId="{80FEF677-64C2-4914-BBBD-649CE2876573}" type="pres">
      <dgm:prSet presAssocID="{1DE681E1-6B70-4FB2-85F5-38A24A6F556D}" presName="Name0" presStyleCnt="0">
        <dgm:presLayoutVars>
          <dgm:dir/>
          <dgm:animLvl val="lvl"/>
          <dgm:resizeHandles val="exact"/>
        </dgm:presLayoutVars>
      </dgm:prSet>
      <dgm:spPr/>
      <dgm:t>
        <a:bodyPr/>
        <a:lstStyle/>
        <a:p>
          <a:endParaRPr lang="zh-CN" altLang="en-US"/>
        </a:p>
      </dgm:t>
    </dgm:pt>
    <dgm:pt modelId="{2B533BEF-C5F6-46B8-B109-C34D12C748A6}" type="pres">
      <dgm:prSet presAssocID="{9CFCDFF9-7B47-464F-A3E5-E2F523A1AE3A}" presName="linNode" presStyleCnt="0"/>
      <dgm:spPr/>
    </dgm:pt>
    <dgm:pt modelId="{8C7CDBB3-C13F-469A-9935-B836363F3252}" type="pres">
      <dgm:prSet presAssocID="{9CFCDFF9-7B47-464F-A3E5-E2F523A1AE3A}" presName="parentText" presStyleLbl="node1" presStyleIdx="0" presStyleCnt="1" custScaleX="220369">
        <dgm:presLayoutVars>
          <dgm:chMax val="1"/>
          <dgm:bulletEnabled val="1"/>
        </dgm:presLayoutVars>
      </dgm:prSet>
      <dgm:spPr/>
      <dgm:t>
        <a:bodyPr/>
        <a:lstStyle/>
        <a:p>
          <a:endParaRPr lang="zh-CN" altLang="en-US"/>
        </a:p>
      </dgm:t>
    </dgm:pt>
  </dgm:ptLst>
  <dgm:cxnLst>
    <dgm:cxn modelId="{7D066036-6B09-4C79-ABE7-375C11601826}" srcId="{1DE681E1-6B70-4FB2-85F5-38A24A6F556D}" destId="{9CFCDFF9-7B47-464F-A3E5-E2F523A1AE3A}" srcOrd="0" destOrd="0" parTransId="{259FE6B9-35C5-491B-A04F-462D15323F27}" sibTransId="{54E43868-3211-4C8F-AE34-04ED857B1D44}"/>
    <dgm:cxn modelId="{E51BF069-6F39-484A-9187-67A5D032EEC0}" type="presOf" srcId="{1DE681E1-6B70-4FB2-85F5-38A24A6F556D}" destId="{80FEF677-64C2-4914-BBBD-649CE2876573}" srcOrd="0" destOrd="0" presId="urn:microsoft.com/office/officeart/2005/8/layout/vList5"/>
    <dgm:cxn modelId="{B008EC04-B42C-4C02-96A7-5C573F28A583}" type="presOf" srcId="{9CFCDFF9-7B47-464F-A3E5-E2F523A1AE3A}" destId="{8C7CDBB3-C13F-469A-9935-B836363F3252}" srcOrd="0" destOrd="0" presId="urn:microsoft.com/office/officeart/2005/8/layout/vList5"/>
    <dgm:cxn modelId="{B01AA842-6A93-4A75-90C1-868636F246D2}" type="presParOf" srcId="{80FEF677-64C2-4914-BBBD-649CE2876573}" destId="{2B533BEF-C5F6-46B8-B109-C34D12C748A6}" srcOrd="0" destOrd="0" presId="urn:microsoft.com/office/officeart/2005/8/layout/vList5"/>
    <dgm:cxn modelId="{D57A6569-9B63-4E03-A06A-0B567DAD28E6}" type="presParOf" srcId="{2B533BEF-C5F6-46B8-B109-C34D12C748A6}" destId="{8C7CDBB3-C13F-469A-9935-B836363F3252}" srcOrd="0" destOrd="0" presId="urn:microsoft.com/office/officeart/2005/8/layout/vList5"/>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DE681E1-6B70-4FB2-85F5-38A24A6F556D}"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zh-CN" altLang="en-US"/>
        </a:p>
      </dgm:t>
    </dgm:pt>
    <dgm:pt modelId="{9CFCDFF9-7B47-464F-A3E5-E2F523A1AE3A}">
      <dgm:prSet/>
      <dgm:spPr/>
      <dgm:t>
        <a:bodyPr/>
        <a:lstStyle/>
        <a:p>
          <a:pPr rtl="0"/>
          <a:r>
            <a:rPr lang="en-US" smtClean="0"/>
            <a:t>Conditional probability</a:t>
          </a:r>
          <a:endParaRPr lang="zh-CN"/>
        </a:p>
      </dgm:t>
    </dgm:pt>
    <dgm:pt modelId="{259FE6B9-35C5-491B-A04F-462D15323F27}" type="parTrans" cxnId="{7D066036-6B09-4C79-ABE7-375C11601826}">
      <dgm:prSet/>
      <dgm:spPr/>
      <dgm:t>
        <a:bodyPr/>
        <a:lstStyle/>
        <a:p>
          <a:endParaRPr lang="zh-CN" altLang="en-US"/>
        </a:p>
      </dgm:t>
    </dgm:pt>
    <dgm:pt modelId="{54E43868-3211-4C8F-AE34-04ED857B1D44}" type="sibTrans" cxnId="{7D066036-6B09-4C79-ABE7-375C11601826}">
      <dgm:prSet/>
      <dgm:spPr/>
      <dgm:t>
        <a:bodyPr/>
        <a:lstStyle/>
        <a:p>
          <a:endParaRPr lang="zh-CN" altLang="en-US"/>
        </a:p>
      </dgm:t>
    </dgm:pt>
    <dgm:pt modelId="{80FEF677-64C2-4914-BBBD-649CE2876573}" type="pres">
      <dgm:prSet presAssocID="{1DE681E1-6B70-4FB2-85F5-38A24A6F556D}" presName="Name0" presStyleCnt="0">
        <dgm:presLayoutVars>
          <dgm:dir/>
          <dgm:animLvl val="lvl"/>
          <dgm:resizeHandles val="exact"/>
        </dgm:presLayoutVars>
      </dgm:prSet>
      <dgm:spPr/>
      <dgm:t>
        <a:bodyPr/>
        <a:lstStyle/>
        <a:p>
          <a:endParaRPr lang="zh-CN" altLang="en-US"/>
        </a:p>
      </dgm:t>
    </dgm:pt>
    <dgm:pt modelId="{2B533BEF-C5F6-46B8-B109-C34D12C748A6}" type="pres">
      <dgm:prSet presAssocID="{9CFCDFF9-7B47-464F-A3E5-E2F523A1AE3A}" presName="linNode" presStyleCnt="0"/>
      <dgm:spPr/>
    </dgm:pt>
    <dgm:pt modelId="{8C7CDBB3-C13F-469A-9935-B836363F3252}" type="pres">
      <dgm:prSet presAssocID="{9CFCDFF9-7B47-464F-A3E5-E2F523A1AE3A}" presName="parentText" presStyleLbl="node1" presStyleIdx="0" presStyleCnt="1" custScaleX="220369">
        <dgm:presLayoutVars>
          <dgm:chMax val="1"/>
          <dgm:bulletEnabled val="1"/>
        </dgm:presLayoutVars>
      </dgm:prSet>
      <dgm:spPr/>
      <dgm:t>
        <a:bodyPr/>
        <a:lstStyle/>
        <a:p>
          <a:endParaRPr lang="zh-CN" altLang="en-US"/>
        </a:p>
      </dgm:t>
    </dgm:pt>
  </dgm:ptLst>
  <dgm:cxnLst>
    <dgm:cxn modelId="{0F4195A2-95CF-423B-A32E-782814997AD1}" type="presOf" srcId="{1DE681E1-6B70-4FB2-85F5-38A24A6F556D}" destId="{80FEF677-64C2-4914-BBBD-649CE2876573}" srcOrd="0" destOrd="0" presId="urn:microsoft.com/office/officeart/2005/8/layout/vList5"/>
    <dgm:cxn modelId="{7D066036-6B09-4C79-ABE7-375C11601826}" srcId="{1DE681E1-6B70-4FB2-85F5-38A24A6F556D}" destId="{9CFCDFF9-7B47-464F-A3E5-E2F523A1AE3A}" srcOrd="0" destOrd="0" parTransId="{259FE6B9-35C5-491B-A04F-462D15323F27}" sibTransId="{54E43868-3211-4C8F-AE34-04ED857B1D44}"/>
    <dgm:cxn modelId="{380394D8-8024-4D18-9D68-6B2FD9BF64D9}" type="presOf" srcId="{9CFCDFF9-7B47-464F-A3E5-E2F523A1AE3A}" destId="{8C7CDBB3-C13F-469A-9935-B836363F3252}" srcOrd="0" destOrd="0" presId="urn:microsoft.com/office/officeart/2005/8/layout/vList5"/>
    <dgm:cxn modelId="{EB981D31-199A-46B6-A7AF-9D6E85D73436}" type="presParOf" srcId="{80FEF677-64C2-4914-BBBD-649CE2876573}" destId="{2B533BEF-C5F6-46B8-B109-C34D12C748A6}" srcOrd="0" destOrd="0" presId="urn:microsoft.com/office/officeart/2005/8/layout/vList5"/>
    <dgm:cxn modelId="{65DCEA4F-B4D6-4663-BF67-5215B2B8BBE1}" type="presParOf" srcId="{2B533BEF-C5F6-46B8-B109-C34D12C748A6}" destId="{8C7CDBB3-C13F-469A-9935-B836363F3252}"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2015/10/9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2015/10/9</a:t>
            </a:fld>
            <a:endParaRPr lang="zh-CN" altLang="en-US">
              <a:solidFill>
                <a:prstClr val="black"/>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266324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963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034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10/9/2015</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388226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2015/10/9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2015/10/9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2683979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4"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a:lum bright="70000" contrast="-70000"/>
            <a:extLst>
              <a:ext uri="{28A0092B-C50C-407E-A947-70E740481C1C}">
                <a14:useLocalDpi xmlns:a14="http://schemas.microsoft.com/office/drawing/2010/main" val="0"/>
              </a:ext>
            </a:extLst>
          </a:blip>
          <a:srcRect l="12261" r="12739" b="9597"/>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 id="2147483675"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48006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8.png"/><Relationship Id="rId3" Type="http://schemas.openxmlformats.org/officeDocument/2006/relationships/tags" Target="../tags/tag125.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127.xml"/><Relationship Id="rId10" Type="http://schemas.openxmlformats.org/officeDocument/2006/relationships/image" Target="../media/image24.png"/><Relationship Id="rId4" Type="http://schemas.openxmlformats.org/officeDocument/2006/relationships/tags" Target="../tags/tag126.xml"/><Relationship Id="rId9"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8" Type="http://schemas.openxmlformats.org/officeDocument/2006/relationships/diagramData" Target="../diagrams/data46.xml"/><Relationship Id="rId13" Type="http://schemas.openxmlformats.org/officeDocument/2006/relationships/diagramData" Target="../diagrams/data47.xml"/><Relationship Id="rId3" Type="http://schemas.openxmlformats.org/officeDocument/2006/relationships/diagramData" Target="../diagrams/data45.xml"/><Relationship Id="rId7" Type="http://schemas.microsoft.com/office/2007/relationships/diagramDrawing" Target="../diagrams/drawing45.xml"/><Relationship Id="rId12" Type="http://schemas.microsoft.com/office/2007/relationships/diagramDrawing" Target="../diagrams/drawing46.xml"/><Relationship Id="rId17" Type="http://schemas.microsoft.com/office/2007/relationships/diagramDrawing" Target="../diagrams/drawing47.xml"/><Relationship Id="rId2" Type="http://schemas.openxmlformats.org/officeDocument/2006/relationships/image" Target="../media/image81.png"/><Relationship Id="rId16" Type="http://schemas.openxmlformats.org/officeDocument/2006/relationships/diagramColors" Target="../diagrams/colors47.xml"/><Relationship Id="rId1" Type="http://schemas.openxmlformats.org/officeDocument/2006/relationships/slideLayout" Target="../slideLayouts/slideLayout3.xml"/><Relationship Id="rId6" Type="http://schemas.openxmlformats.org/officeDocument/2006/relationships/diagramColors" Target="../diagrams/colors45.xml"/><Relationship Id="rId11" Type="http://schemas.openxmlformats.org/officeDocument/2006/relationships/diagramColors" Target="../diagrams/colors46.xml"/><Relationship Id="rId5" Type="http://schemas.openxmlformats.org/officeDocument/2006/relationships/diagramQuickStyle" Target="../diagrams/quickStyle45.xml"/><Relationship Id="rId15" Type="http://schemas.openxmlformats.org/officeDocument/2006/relationships/diagramQuickStyle" Target="../diagrams/quickStyle47.xml"/><Relationship Id="rId10" Type="http://schemas.openxmlformats.org/officeDocument/2006/relationships/diagramQuickStyle" Target="../diagrams/quickStyle46.xml"/><Relationship Id="rId4" Type="http://schemas.openxmlformats.org/officeDocument/2006/relationships/diagramLayout" Target="../diagrams/layout45.xml"/><Relationship Id="rId9" Type="http://schemas.openxmlformats.org/officeDocument/2006/relationships/diagramLayout" Target="../diagrams/layout46.xml"/><Relationship Id="rId14" Type="http://schemas.openxmlformats.org/officeDocument/2006/relationships/diagramLayout" Target="../diagrams/layout47.xml"/></Relationships>
</file>

<file path=ppt/slides/_rels/slide10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05.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85.png"/><Relationship Id="rId7" Type="http://schemas.openxmlformats.org/officeDocument/2006/relationships/diagramColors" Target="../diagrams/colors49.xml"/><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s>
</file>

<file path=ppt/slides/_rels/slide10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0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0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09.xml.rels><?xml version="1.0" encoding="UTF-8" standalone="yes"?>
<Relationships xmlns="http://schemas.openxmlformats.org/package/2006/relationships"><Relationship Id="rId8" Type="http://schemas.openxmlformats.org/officeDocument/2006/relationships/image" Target="../media/image96.png"/><Relationship Id="rId13" Type="http://schemas.microsoft.com/office/2007/relationships/hdphoto" Target="../media/hdphoto5.wdp"/><Relationship Id="rId3" Type="http://schemas.openxmlformats.org/officeDocument/2006/relationships/image" Target="../media/image93.png"/><Relationship Id="rId7" Type="http://schemas.microsoft.com/office/2007/relationships/hdphoto" Target="../media/hdphoto2.wdp"/><Relationship Id="rId12"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95.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97.png"/><Relationship Id="rId4" Type="http://schemas.openxmlformats.org/officeDocument/2006/relationships/image" Target="../media/image94.png"/><Relationship Id="rId9" Type="http://schemas.microsoft.com/office/2007/relationships/hdphoto" Target="../media/hdphoto3.wdp"/><Relationship Id="rId14" Type="http://schemas.openxmlformats.org/officeDocument/2006/relationships/image" Target="../media/image99.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6.png"/><Relationship Id="rId7" Type="http://schemas.openxmlformats.org/officeDocument/2006/relationships/diagramQuickStyle" Target="../diagrams/quickStyle1.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7.png"/><Relationship Id="rId9" Type="http://schemas.microsoft.com/office/2007/relationships/diagramDrawing" Target="../diagrams/drawing1.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8.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3.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8.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8.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8.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9.xml"/><Relationship Id="rId5" Type="http://schemas.openxmlformats.org/officeDocument/2006/relationships/image" Target="../media/image108.png"/><Relationship Id="rId4" Type="http://schemas.openxmlformats.org/officeDocument/2006/relationships/image" Target="../media/image107.png"/></Relationships>
</file>

<file path=ppt/slides/_rels/slide1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8" Type="http://schemas.openxmlformats.org/officeDocument/2006/relationships/diagramData" Target="../diagrams/data59.xml"/><Relationship Id="rId13" Type="http://schemas.openxmlformats.org/officeDocument/2006/relationships/diagramData" Target="../diagrams/data60.xml"/><Relationship Id="rId3" Type="http://schemas.openxmlformats.org/officeDocument/2006/relationships/diagramData" Target="../diagrams/data58.xml"/><Relationship Id="rId7" Type="http://schemas.microsoft.com/office/2007/relationships/diagramDrawing" Target="../diagrams/drawing58.xml"/><Relationship Id="rId12" Type="http://schemas.microsoft.com/office/2007/relationships/diagramDrawing" Target="../diagrams/drawing59.xml"/><Relationship Id="rId17" Type="http://schemas.microsoft.com/office/2007/relationships/diagramDrawing" Target="../diagrams/drawing60.xml"/><Relationship Id="rId2" Type="http://schemas.openxmlformats.org/officeDocument/2006/relationships/image" Target="../media/image111.png"/><Relationship Id="rId16" Type="http://schemas.openxmlformats.org/officeDocument/2006/relationships/diagramColors" Target="../diagrams/colors60.xml"/><Relationship Id="rId1" Type="http://schemas.openxmlformats.org/officeDocument/2006/relationships/slideLayout" Target="../slideLayouts/slideLayout9.xml"/><Relationship Id="rId6" Type="http://schemas.openxmlformats.org/officeDocument/2006/relationships/diagramColors" Target="../diagrams/colors58.xml"/><Relationship Id="rId11" Type="http://schemas.openxmlformats.org/officeDocument/2006/relationships/diagramColors" Target="../diagrams/colors59.xml"/><Relationship Id="rId5" Type="http://schemas.openxmlformats.org/officeDocument/2006/relationships/diagramQuickStyle" Target="../diagrams/quickStyle58.xml"/><Relationship Id="rId15" Type="http://schemas.openxmlformats.org/officeDocument/2006/relationships/diagramQuickStyle" Target="../diagrams/quickStyle60.xml"/><Relationship Id="rId10" Type="http://schemas.openxmlformats.org/officeDocument/2006/relationships/diagramQuickStyle" Target="../diagrams/quickStyle59.xml"/><Relationship Id="rId4" Type="http://schemas.openxmlformats.org/officeDocument/2006/relationships/diagramLayout" Target="../diagrams/layout58.xml"/><Relationship Id="rId9" Type="http://schemas.openxmlformats.org/officeDocument/2006/relationships/diagramLayout" Target="../diagrams/layout59.xml"/><Relationship Id="rId14" Type="http://schemas.openxmlformats.org/officeDocument/2006/relationships/diagramLayout" Target="../diagrams/layout6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flv"/><Relationship Id="rId1" Type="http://schemas.microsoft.com/office/2007/relationships/media" Target="../media/media1.flv"/><Relationship Id="rId5" Type="http://schemas.openxmlformats.org/officeDocument/2006/relationships/hyperlink" Target="http://veterobot.com/" TargetMode="External"/><Relationship Id="rId4" Type="http://schemas.openxmlformats.org/officeDocument/2006/relationships/image" Target="../media/image11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image" Target="../media/image14.png"/><Relationship Id="rId21" Type="http://schemas.openxmlformats.org/officeDocument/2006/relationships/diagramColors" Target="../diagrams/colors5.xml"/><Relationship Id="rId7" Type="http://schemas.openxmlformats.org/officeDocument/2006/relationships/image" Target="../media/image20.png"/><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image" Target="../media/image12.png"/><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diagramColors" Target="../diagrams/colors3.xml"/><Relationship Id="rId5" Type="http://schemas.openxmlformats.org/officeDocument/2006/relationships/image" Target="../media/image17.png"/><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image" Target="../media/image15.png"/><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3.xml"/><Relationship Id="rId7" Type="http://schemas.openxmlformats.org/officeDocument/2006/relationships/slideLayout" Target="../slideLayouts/slideLayout3.xml"/><Relationship Id="rId12" Type="http://schemas.openxmlformats.org/officeDocument/2006/relationships/image" Target="../media/image2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4.png"/><Relationship Id="rId5" Type="http://schemas.openxmlformats.org/officeDocument/2006/relationships/tags" Target="../tags/tag5.xml"/><Relationship Id="rId10" Type="http://schemas.openxmlformats.org/officeDocument/2006/relationships/image" Target="../media/image23.png"/><Relationship Id="rId4" Type="http://schemas.openxmlformats.org/officeDocument/2006/relationships/tags" Target="../tags/tag4.xml"/><Relationship Id="rId9" Type="http://schemas.openxmlformats.org/officeDocument/2006/relationships/image" Target="../media/image22.png"/><Relationship Id="rId1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9.xml"/><Relationship Id="rId7" Type="http://schemas.openxmlformats.org/officeDocument/2006/relationships/slideLayout" Target="../slideLayouts/slideLayout3.xml"/><Relationship Id="rId12"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4.png"/><Relationship Id="rId5" Type="http://schemas.openxmlformats.org/officeDocument/2006/relationships/tags" Target="../tags/tag11.xml"/><Relationship Id="rId10"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5.xml"/><Relationship Id="rId7" Type="http://schemas.openxmlformats.org/officeDocument/2006/relationships/image" Target="../media/image21.png"/><Relationship Id="rId12" Type="http://schemas.openxmlformats.org/officeDocument/2006/relationships/image" Target="../media/image19.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3.xml"/><Relationship Id="rId11" Type="http://schemas.openxmlformats.org/officeDocument/2006/relationships/image" Target="../media/image26.png"/><Relationship Id="rId5" Type="http://schemas.openxmlformats.org/officeDocument/2006/relationships/tags" Target="../tags/tag17.xml"/><Relationship Id="rId10" Type="http://schemas.openxmlformats.org/officeDocument/2006/relationships/image" Target="../media/image27.png"/><Relationship Id="rId4" Type="http://schemas.openxmlformats.org/officeDocument/2006/relationships/tags" Target="../tags/tag16.xml"/><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0.xml"/><Relationship Id="rId7" Type="http://schemas.openxmlformats.org/officeDocument/2006/relationships/image" Target="../media/image2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3.xml"/><Relationship Id="rId11" Type="http://schemas.openxmlformats.org/officeDocument/2006/relationships/image" Target="../media/image26.png"/><Relationship Id="rId5" Type="http://schemas.openxmlformats.org/officeDocument/2006/relationships/tags" Target="../tags/tag22.xml"/><Relationship Id="rId10" Type="http://schemas.openxmlformats.org/officeDocument/2006/relationships/image" Target="../media/image27.png"/><Relationship Id="rId4" Type="http://schemas.openxmlformats.org/officeDocument/2006/relationships/tags" Target="../tags/tag21.xml"/><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25.xml"/><Relationship Id="rId7" Type="http://schemas.openxmlformats.org/officeDocument/2006/relationships/image" Target="../media/image22.png"/><Relationship Id="rId12" Type="http://schemas.openxmlformats.org/officeDocument/2006/relationships/image" Target="../media/image19.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slideLayout" Target="../slideLayouts/slideLayout3.xml"/><Relationship Id="rId10" Type="http://schemas.openxmlformats.org/officeDocument/2006/relationships/image" Target="../media/image28.png"/><Relationship Id="rId4" Type="http://schemas.openxmlformats.org/officeDocument/2006/relationships/tags" Target="../tags/tag26.xml"/><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9.xml"/><Relationship Id="rId7" Type="http://schemas.openxmlformats.org/officeDocument/2006/relationships/image" Target="../media/image2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0.png"/><Relationship Id="rId5" Type="http://schemas.openxmlformats.org/officeDocument/2006/relationships/slideLayout" Target="../slideLayouts/slideLayout3.xml"/><Relationship Id="rId10" Type="http://schemas.openxmlformats.org/officeDocument/2006/relationships/image" Target="../media/image27.png"/><Relationship Id="rId4" Type="http://schemas.openxmlformats.org/officeDocument/2006/relationships/tags" Target="../tags/tag30.xml"/><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33.xml"/><Relationship Id="rId7" Type="http://schemas.openxmlformats.org/officeDocument/2006/relationships/image" Target="../media/image2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1.png"/><Relationship Id="rId5" Type="http://schemas.openxmlformats.org/officeDocument/2006/relationships/slideLayout" Target="../slideLayouts/slideLayout3.xml"/><Relationship Id="rId10" Type="http://schemas.openxmlformats.org/officeDocument/2006/relationships/image" Target="../media/image31.png"/><Relationship Id="rId4" Type="http://schemas.openxmlformats.org/officeDocument/2006/relationships/tags" Target="../tags/tag34.xml"/><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7.xml"/><Relationship Id="rId7" Type="http://schemas.openxmlformats.org/officeDocument/2006/relationships/image" Target="../media/image21.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39.xml"/><Relationship Id="rId10" Type="http://schemas.openxmlformats.org/officeDocument/2006/relationships/image" Target="../media/image24.png"/><Relationship Id="rId4" Type="http://schemas.openxmlformats.org/officeDocument/2006/relationships/tags" Target="../tags/tag38.xml"/><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2.xml"/><Relationship Id="rId7" Type="http://schemas.openxmlformats.org/officeDocument/2006/relationships/image" Target="../media/image21.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44.xml"/><Relationship Id="rId10" Type="http://schemas.openxmlformats.org/officeDocument/2006/relationships/image" Target="../media/image24.png"/><Relationship Id="rId4" Type="http://schemas.openxmlformats.org/officeDocument/2006/relationships/tags" Target="../tags/tag43.xml"/><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7.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49.xml"/><Relationship Id="rId10" Type="http://schemas.openxmlformats.org/officeDocument/2006/relationships/image" Target="../media/image24.png"/><Relationship Id="rId4" Type="http://schemas.openxmlformats.org/officeDocument/2006/relationships/tags" Target="../tags/tag48.xml"/><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9.png"/><Relationship Id="rId3" Type="http://schemas.openxmlformats.org/officeDocument/2006/relationships/tags" Target="../tags/tag5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54.xml"/><Relationship Id="rId10" Type="http://schemas.openxmlformats.org/officeDocument/2006/relationships/image" Target="../media/image24.png"/><Relationship Id="rId4" Type="http://schemas.openxmlformats.org/officeDocument/2006/relationships/tags" Target="../tags/tag53.xml"/><Relationship Id="rId9" Type="http://schemas.openxmlformats.org/officeDocument/2006/relationships/image" Target="../media/image23.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57.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59.xml"/><Relationship Id="rId10" Type="http://schemas.openxmlformats.org/officeDocument/2006/relationships/image" Target="../media/image24.png"/><Relationship Id="rId4" Type="http://schemas.openxmlformats.org/officeDocument/2006/relationships/tags" Target="../tags/tag58.xml"/><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9.png"/><Relationship Id="rId3" Type="http://schemas.openxmlformats.org/officeDocument/2006/relationships/tags" Target="../tags/tag6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64.xml"/><Relationship Id="rId10" Type="http://schemas.openxmlformats.org/officeDocument/2006/relationships/image" Target="../media/image24.png"/><Relationship Id="rId4" Type="http://schemas.openxmlformats.org/officeDocument/2006/relationships/tags" Target="../tags/tag63.xml"/><Relationship Id="rId9"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67.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69.xml"/><Relationship Id="rId10" Type="http://schemas.openxmlformats.org/officeDocument/2006/relationships/image" Target="../media/image24.png"/><Relationship Id="rId4" Type="http://schemas.openxmlformats.org/officeDocument/2006/relationships/tags" Target="../tags/tag68.xml"/><Relationship Id="rId9"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9.png"/><Relationship Id="rId3" Type="http://schemas.openxmlformats.org/officeDocument/2006/relationships/tags" Target="../tags/tag7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74.xml"/><Relationship Id="rId10" Type="http://schemas.openxmlformats.org/officeDocument/2006/relationships/image" Target="../media/image24.png"/><Relationship Id="rId4" Type="http://schemas.openxmlformats.org/officeDocument/2006/relationships/tags" Target="../tags/tag73.xml"/><Relationship Id="rId9"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7.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79.xml"/><Relationship Id="rId10" Type="http://schemas.openxmlformats.org/officeDocument/2006/relationships/image" Target="../media/image24.png"/><Relationship Id="rId4" Type="http://schemas.openxmlformats.org/officeDocument/2006/relationships/tags" Target="../tags/tag78.xml"/><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9.png"/><Relationship Id="rId3" Type="http://schemas.openxmlformats.org/officeDocument/2006/relationships/tags" Target="../tags/tag8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84.xml"/><Relationship Id="rId10" Type="http://schemas.openxmlformats.org/officeDocument/2006/relationships/image" Target="../media/image24.png"/><Relationship Id="rId4" Type="http://schemas.openxmlformats.org/officeDocument/2006/relationships/tags" Target="../tags/tag83.xml"/><Relationship Id="rId9"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png"/><Relationship Id="rId18" Type="http://schemas.openxmlformats.org/officeDocument/2006/relationships/diagramColors" Target="../diagrams/colors8.xml"/><Relationship Id="rId3" Type="http://schemas.openxmlformats.org/officeDocument/2006/relationships/tags" Target="../tags/tag87.xml"/><Relationship Id="rId7" Type="http://schemas.openxmlformats.org/officeDocument/2006/relationships/slideLayout" Target="../slideLayouts/slideLayout3.xml"/><Relationship Id="rId12" Type="http://schemas.openxmlformats.org/officeDocument/2006/relationships/image" Target="../media/image25.png"/><Relationship Id="rId17" Type="http://schemas.openxmlformats.org/officeDocument/2006/relationships/diagramQuickStyle" Target="../diagrams/quickStyle8.xml"/><Relationship Id="rId2" Type="http://schemas.openxmlformats.org/officeDocument/2006/relationships/tags" Target="../tags/tag86.xml"/><Relationship Id="rId16" Type="http://schemas.openxmlformats.org/officeDocument/2006/relationships/diagramLayout" Target="../diagrams/layout8.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24.png"/><Relationship Id="rId5" Type="http://schemas.openxmlformats.org/officeDocument/2006/relationships/tags" Target="../tags/tag89.xml"/><Relationship Id="rId15" Type="http://schemas.openxmlformats.org/officeDocument/2006/relationships/diagramData" Target="../diagrams/data8.xml"/><Relationship Id="rId10" Type="http://schemas.openxmlformats.org/officeDocument/2006/relationships/image" Target="../media/image23.png"/><Relationship Id="rId19" Type="http://schemas.microsoft.com/office/2007/relationships/diagramDrawing" Target="../diagrams/drawing8.xml"/><Relationship Id="rId4" Type="http://schemas.openxmlformats.org/officeDocument/2006/relationships/tags" Target="../tags/tag88.xml"/><Relationship Id="rId9" Type="http://schemas.openxmlformats.org/officeDocument/2006/relationships/image" Target="../media/image22.png"/><Relationship Id="rId14" Type="http://schemas.openxmlformats.org/officeDocument/2006/relationships/image" Target="../media/image32.png"/></Relationships>
</file>

<file path=ppt/slides/_rels/slide3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3.png"/><Relationship Id="rId7" Type="http://schemas.openxmlformats.org/officeDocument/2006/relationships/diagramColors" Target="../diagrams/colors9.xml"/><Relationship Id="rId2" Type="http://schemas.openxmlformats.org/officeDocument/2006/relationships/slideLayout" Target="../slideLayouts/slideLayout3.xml"/><Relationship Id="rId1" Type="http://schemas.openxmlformats.org/officeDocument/2006/relationships/tags" Target="../tags/tag9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image" Target="../media/image24.png"/><Relationship Id="rId18" Type="http://schemas.openxmlformats.org/officeDocument/2006/relationships/image" Target="../media/image35.png"/><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image" Target="../media/image23.png"/><Relationship Id="rId17" Type="http://schemas.openxmlformats.org/officeDocument/2006/relationships/image" Target="../media/image34.png"/><Relationship Id="rId2" Type="http://schemas.openxmlformats.org/officeDocument/2006/relationships/tags" Target="../tags/tag93.xml"/><Relationship Id="rId16" Type="http://schemas.openxmlformats.org/officeDocument/2006/relationships/image" Target="../media/image32.pn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22.png"/><Relationship Id="rId5" Type="http://schemas.openxmlformats.org/officeDocument/2006/relationships/tags" Target="../tags/tag96.xml"/><Relationship Id="rId15" Type="http://schemas.openxmlformats.org/officeDocument/2006/relationships/image" Target="../media/image6.png"/><Relationship Id="rId10" Type="http://schemas.openxmlformats.org/officeDocument/2006/relationships/image" Target="../media/image21.png"/><Relationship Id="rId4" Type="http://schemas.openxmlformats.org/officeDocument/2006/relationships/tags" Target="../tags/tag95.xml"/><Relationship Id="rId9" Type="http://schemas.openxmlformats.org/officeDocument/2006/relationships/slideLayout" Target="../slideLayouts/slideLayout3.xml"/><Relationship Id="rId1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8.png"/><Relationship Id="rId3" Type="http://schemas.openxmlformats.org/officeDocument/2006/relationships/tags" Target="../tags/tag10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104.xml"/><Relationship Id="rId10" Type="http://schemas.openxmlformats.org/officeDocument/2006/relationships/image" Target="../media/image24.png"/><Relationship Id="rId4" Type="http://schemas.openxmlformats.org/officeDocument/2006/relationships/tags" Target="../tags/tag103.xml"/><Relationship Id="rId9"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8.png"/><Relationship Id="rId3" Type="http://schemas.openxmlformats.org/officeDocument/2006/relationships/tags" Target="../tags/tag107.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109.xml"/><Relationship Id="rId10" Type="http://schemas.openxmlformats.org/officeDocument/2006/relationships/image" Target="../media/image24.png"/><Relationship Id="rId4" Type="http://schemas.openxmlformats.org/officeDocument/2006/relationships/tags" Target="../tags/tag108.xml"/><Relationship Id="rId9" Type="http://schemas.openxmlformats.org/officeDocument/2006/relationships/image" Target="../media/image23.png"/></Relationships>
</file>

<file path=ppt/slides/_rels/slide5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8.png"/><Relationship Id="rId3" Type="http://schemas.openxmlformats.org/officeDocument/2006/relationships/tags" Target="../tags/tag11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114.xml"/><Relationship Id="rId10" Type="http://schemas.openxmlformats.org/officeDocument/2006/relationships/image" Target="../media/image24.png"/><Relationship Id="rId4" Type="http://schemas.openxmlformats.org/officeDocument/2006/relationships/tags" Target="../tags/tag113.xml"/><Relationship Id="rId9"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6.png"/><Relationship Id="rId7" Type="http://schemas.openxmlformats.org/officeDocument/2006/relationships/diagramColors" Target="../diagrams/colors13.xml"/><Relationship Id="rId2" Type="http://schemas.openxmlformats.org/officeDocument/2006/relationships/slideLayout" Target="../slideLayouts/slideLayout3.xml"/><Relationship Id="rId1" Type="http://schemas.openxmlformats.org/officeDocument/2006/relationships/tags" Target="../tags/tag115.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8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diagramQuickStyle" Target="../diagrams/quickStyle17.xml"/><Relationship Id="rId18" Type="http://schemas.openxmlformats.org/officeDocument/2006/relationships/diagramQuickStyle" Target="../diagrams/quickStyle18.xml"/><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diagramLayout" Target="../diagrams/layout17.xml"/><Relationship Id="rId17" Type="http://schemas.openxmlformats.org/officeDocument/2006/relationships/diagramLayout" Target="../diagrams/layout18.xml"/><Relationship Id="rId2" Type="http://schemas.openxmlformats.org/officeDocument/2006/relationships/slideLayout" Target="../slideLayouts/slideLayout3.xml"/><Relationship Id="rId16" Type="http://schemas.openxmlformats.org/officeDocument/2006/relationships/diagramData" Target="../diagrams/data18.xml"/><Relationship Id="rId20" Type="http://schemas.microsoft.com/office/2007/relationships/diagramDrawing" Target="../diagrams/drawing18.xml"/><Relationship Id="rId1" Type="http://schemas.openxmlformats.org/officeDocument/2006/relationships/tags" Target="../tags/tag116.xml"/><Relationship Id="rId6" Type="http://schemas.openxmlformats.org/officeDocument/2006/relationships/diagramColors" Target="../diagrams/colors16.xml"/><Relationship Id="rId11" Type="http://schemas.openxmlformats.org/officeDocument/2006/relationships/diagramData" Target="../diagrams/data17.xml"/><Relationship Id="rId5" Type="http://schemas.openxmlformats.org/officeDocument/2006/relationships/diagramQuickStyle" Target="../diagrams/quickStyle16.xml"/><Relationship Id="rId15" Type="http://schemas.microsoft.com/office/2007/relationships/diagramDrawing" Target="../diagrams/drawing17.xml"/><Relationship Id="rId10" Type="http://schemas.openxmlformats.org/officeDocument/2006/relationships/image" Target="../media/image69.png"/><Relationship Id="rId19" Type="http://schemas.openxmlformats.org/officeDocument/2006/relationships/diagramColors" Target="../diagrams/colors18.xml"/><Relationship Id="rId4" Type="http://schemas.openxmlformats.org/officeDocument/2006/relationships/diagramLayout" Target="../diagrams/layout16.xml"/><Relationship Id="rId9" Type="http://schemas.openxmlformats.org/officeDocument/2006/relationships/hyperlink" Target="http://en.wikipedia.org/wiki/Entropy_(information_theory)" TargetMode="External"/><Relationship Id="rId14" Type="http://schemas.openxmlformats.org/officeDocument/2006/relationships/diagramColors" Target="../diagrams/colors17.xml"/></Relationships>
</file>

<file path=ppt/slides/_rels/slide8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tags" Target="../tags/tag117.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75.png"/><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75.pn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74.png"/><Relationship Id="rId7" Type="http://schemas.openxmlformats.org/officeDocument/2006/relationships/diagramQuickStyle" Target="../diagrams/quickStyle20.xml"/><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75.png"/><Relationship Id="rId9" Type="http://schemas.microsoft.com/office/2007/relationships/diagramDrawing" Target="../diagrams/drawing20.xml"/></Relationships>
</file>

<file path=ppt/slides/_rels/slide91.xml.rels><?xml version="1.0" encoding="UTF-8" standalone="yes"?>
<Relationships xmlns="http://schemas.openxmlformats.org/package/2006/relationships"><Relationship Id="rId8" Type="http://schemas.openxmlformats.org/officeDocument/2006/relationships/diagramColors" Target="../diagrams/colors21.xml"/><Relationship Id="rId13" Type="http://schemas.openxmlformats.org/officeDocument/2006/relationships/diagramColors" Target="../diagrams/colors22.xml"/><Relationship Id="rId18" Type="http://schemas.openxmlformats.org/officeDocument/2006/relationships/diagramColors" Target="../diagrams/colors23.xml"/><Relationship Id="rId3" Type="http://schemas.openxmlformats.org/officeDocument/2006/relationships/image" Target="../media/image74.png"/><Relationship Id="rId21" Type="http://schemas.openxmlformats.org/officeDocument/2006/relationships/diagramLayout" Target="../diagrams/layout24.xml"/><Relationship Id="rId7" Type="http://schemas.openxmlformats.org/officeDocument/2006/relationships/diagramQuickStyle" Target="../diagrams/quickStyle21.xml"/><Relationship Id="rId12" Type="http://schemas.openxmlformats.org/officeDocument/2006/relationships/diagramQuickStyle" Target="../diagrams/quickStyle22.xml"/><Relationship Id="rId17" Type="http://schemas.openxmlformats.org/officeDocument/2006/relationships/diagramQuickStyle" Target="../diagrams/quickStyle23.xml"/><Relationship Id="rId2" Type="http://schemas.openxmlformats.org/officeDocument/2006/relationships/image" Target="../media/image73.png"/><Relationship Id="rId16" Type="http://schemas.openxmlformats.org/officeDocument/2006/relationships/diagramLayout" Target="../diagrams/layout23.xml"/><Relationship Id="rId20" Type="http://schemas.openxmlformats.org/officeDocument/2006/relationships/diagramData" Target="../diagrams/data24.xml"/><Relationship Id="rId1" Type="http://schemas.openxmlformats.org/officeDocument/2006/relationships/slideLayout" Target="../slideLayouts/slideLayout3.xml"/><Relationship Id="rId6" Type="http://schemas.openxmlformats.org/officeDocument/2006/relationships/diagramLayout" Target="../diagrams/layout21.xml"/><Relationship Id="rId11" Type="http://schemas.openxmlformats.org/officeDocument/2006/relationships/diagramLayout" Target="../diagrams/layout22.xml"/><Relationship Id="rId24" Type="http://schemas.microsoft.com/office/2007/relationships/diagramDrawing" Target="../diagrams/drawing24.xml"/><Relationship Id="rId5" Type="http://schemas.openxmlformats.org/officeDocument/2006/relationships/diagramData" Target="../diagrams/data21.xml"/><Relationship Id="rId15" Type="http://schemas.openxmlformats.org/officeDocument/2006/relationships/diagramData" Target="../diagrams/data23.xml"/><Relationship Id="rId23" Type="http://schemas.openxmlformats.org/officeDocument/2006/relationships/diagramColors" Target="../diagrams/colors24.xml"/><Relationship Id="rId10" Type="http://schemas.openxmlformats.org/officeDocument/2006/relationships/diagramData" Target="../diagrams/data22.xml"/><Relationship Id="rId19" Type="http://schemas.microsoft.com/office/2007/relationships/diagramDrawing" Target="../diagrams/drawing23.xml"/><Relationship Id="rId4" Type="http://schemas.openxmlformats.org/officeDocument/2006/relationships/image" Target="../media/image75.png"/><Relationship Id="rId9" Type="http://schemas.microsoft.com/office/2007/relationships/diagramDrawing" Target="../diagrams/drawing21.xml"/><Relationship Id="rId14" Type="http://schemas.microsoft.com/office/2007/relationships/diagramDrawing" Target="../diagrams/drawing22.xml"/><Relationship Id="rId22" Type="http://schemas.openxmlformats.org/officeDocument/2006/relationships/diagramQuickStyle" Target="../diagrams/quickStyle24.xml"/></Relationships>
</file>

<file path=ppt/slides/_rels/slide92.xml.rels><?xml version="1.0" encoding="UTF-8" standalone="yes"?>
<Relationships xmlns="http://schemas.openxmlformats.org/package/2006/relationships"><Relationship Id="rId8" Type="http://schemas.openxmlformats.org/officeDocument/2006/relationships/diagramColors" Target="../diagrams/colors25.xml"/><Relationship Id="rId3" Type="http://schemas.openxmlformats.org/officeDocument/2006/relationships/image" Target="../media/image74.png"/><Relationship Id="rId7" Type="http://schemas.openxmlformats.org/officeDocument/2006/relationships/diagramQuickStyle" Target="../diagrams/quickStyle25.xml"/><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diagramLayout" Target="../diagrams/layout25.xml"/><Relationship Id="rId5" Type="http://schemas.openxmlformats.org/officeDocument/2006/relationships/diagramData" Target="../diagrams/data25.xml"/><Relationship Id="rId4" Type="http://schemas.openxmlformats.org/officeDocument/2006/relationships/image" Target="../media/image75.png"/><Relationship Id="rId9" Type="http://schemas.microsoft.com/office/2007/relationships/diagramDrawing" Target="../diagrams/drawing25.xml"/></Relationships>
</file>

<file path=ppt/slides/_rels/slide93.xml.rels><?xml version="1.0" encoding="UTF-8" standalone="yes"?>
<Relationships xmlns="http://schemas.openxmlformats.org/package/2006/relationships"><Relationship Id="rId8" Type="http://schemas.openxmlformats.org/officeDocument/2006/relationships/diagramColors" Target="../diagrams/colors26.xml"/><Relationship Id="rId13" Type="http://schemas.openxmlformats.org/officeDocument/2006/relationships/diagramColors" Target="../diagrams/colors27.xml"/><Relationship Id="rId18" Type="http://schemas.openxmlformats.org/officeDocument/2006/relationships/diagramColors" Target="../diagrams/colors28.xml"/><Relationship Id="rId3" Type="http://schemas.openxmlformats.org/officeDocument/2006/relationships/image" Target="../media/image74.png"/><Relationship Id="rId21" Type="http://schemas.openxmlformats.org/officeDocument/2006/relationships/diagramLayout" Target="../diagrams/layout29.xml"/><Relationship Id="rId7" Type="http://schemas.openxmlformats.org/officeDocument/2006/relationships/diagramQuickStyle" Target="../diagrams/quickStyle26.xml"/><Relationship Id="rId12" Type="http://schemas.openxmlformats.org/officeDocument/2006/relationships/diagramQuickStyle" Target="../diagrams/quickStyle27.xml"/><Relationship Id="rId17" Type="http://schemas.openxmlformats.org/officeDocument/2006/relationships/diagramQuickStyle" Target="../diagrams/quickStyle28.xml"/><Relationship Id="rId2" Type="http://schemas.openxmlformats.org/officeDocument/2006/relationships/image" Target="../media/image73.png"/><Relationship Id="rId16" Type="http://schemas.openxmlformats.org/officeDocument/2006/relationships/diagramLayout" Target="../diagrams/layout28.xml"/><Relationship Id="rId20" Type="http://schemas.openxmlformats.org/officeDocument/2006/relationships/diagramData" Target="../diagrams/data29.xml"/><Relationship Id="rId1" Type="http://schemas.openxmlformats.org/officeDocument/2006/relationships/slideLayout" Target="../slideLayouts/slideLayout3.xml"/><Relationship Id="rId6" Type="http://schemas.openxmlformats.org/officeDocument/2006/relationships/diagramLayout" Target="../diagrams/layout26.xml"/><Relationship Id="rId11" Type="http://schemas.openxmlformats.org/officeDocument/2006/relationships/diagramLayout" Target="../diagrams/layout27.xml"/><Relationship Id="rId24" Type="http://schemas.microsoft.com/office/2007/relationships/diagramDrawing" Target="../diagrams/drawing29.xml"/><Relationship Id="rId5" Type="http://schemas.openxmlformats.org/officeDocument/2006/relationships/diagramData" Target="../diagrams/data26.xml"/><Relationship Id="rId15" Type="http://schemas.openxmlformats.org/officeDocument/2006/relationships/diagramData" Target="../diagrams/data28.xml"/><Relationship Id="rId23" Type="http://schemas.openxmlformats.org/officeDocument/2006/relationships/diagramColors" Target="../diagrams/colors29.xml"/><Relationship Id="rId10" Type="http://schemas.openxmlformats.org/officeDocument/2006/relationships/diagramData" Target="../diagrams/data27.xml"/><Relationship Id="rId19" Type="http://schemas.microsoft.com/office/2007/relationships/diagramDrawing" Target="../diagrams/drawing28.xml"/><Relationship Id="rId4" Type="http://schemas.openxmlformats.org/officeDocument/2006/relationships/image" Target="../media/image75.png"/><Relationship Id="rId9" Type="http://schemas.microsoft.com/office/2007/relationships/diagramDrawing" Target="../diagrams/drawing26.xml"/><Relationship Id="rId14" Type="http://schemas.microsoft.com/office/2007/relationships/diagramDrawing" Target="../diagrams/drawing27.xml"/><Relationship Id="rId22" Type="http://schemas.openxmlformats.org/officeDocument/2006/relationships/diagramQuickStyle" Target="../diagrams/quickStyle29.xml"/></Relationships>
</file>

<file path=ppt/slides/_rels/slide94.xml.rels><?xml version="1.0" encoding="UTF-8" standalone="yes"?>
<Relationships xmlns="http://schemas.openxmlformats.org/package/2006/relationships"><Relationship Id="rId8" Type="http://schemas.openxmlformats.org/officeDocument/2006/relationships/diagramLayout" Target="../diagrams/layout31.xml"/><Relationship Id="rId13" Type="http://schemas.openxmlformats.org/officeDocument/2006/relationships/diagramLayout" Target="../diagrams/layout32.xml"/><Relationship Id="rId18" Type="http://schemas.openxmlformats.org/officeDocument/2006/relationships/diagramLayout" Target="../diagrams/layout33.xml"/><Relationship Id="rId26" Type="http://schemas.microsoft.com/office/2007/relationships/diagramDrawing" Target="../diagrams/drawing34.xml"/><Relationship Id="rId3" Type="http://schemas.openxmlformats.org/officeDocument/2006/relationships/diagramLayout" Target="../diagrams/layout30.xml"/><Relationship Id="rId21" Type="http://schemas.microsoft.com/office/2007/relationships/diagramDrawing" Target="../diagrams/drawing33.xml"/><Relationship Id="rId7" Type="http://schemas.openxmlformats.org/officeDocument/2006/relationships/diagramData" Target="../diagrams/data31.xml"/><Relationship Id="rId12" Type="http://schemas.openxmlformats.org/officeDocument/2006/relationships/diagramData" Target="../diagrams/data32.xml"/><Relationship Id="rId17" Type="http://schemas.openxmlformats.org/officeDocument/2006/relationships/diagramData" Target="../diagrams/data33.xml"/><Relationship Id="rId25" Type="http://schemas.openxmlformats.org/officeDocument/2006/relationships/diagramColors" Target="../diagrams/colors34.xml"/><Relationship Id="rId2" Type="http://schemas.openxmlformats.org/officeDocument/2006/relationships/diagramData" Target="../diagrams/data30.xml"/><Relationship Id="rId16" Type="http://schemas.microsoft.com/office/2007/relationships/diagramDrawing" Target="../diagrams/drawing32.xml"/><Relationship Id="rId20" Type="http://schemas.openxmlformats.org/officeDocument/2006/relationships/diagramColors" Target="../diagrams/colors33.xml"/><Relationship Id="rId29" Type="http://schemas.openxmlformats.org/officeDocument/2006/relationships/diagramQuickStyle" Target="../diagrams/quickStyle35.xml"/><Relationship Id="rId1" Type="http://schemas.openxmlformats.org/officeDocument/2006/relationships/slideLayout" Target="../slideLayouts/slideLayout3.xml"/><Relationship Id="rId6" Type="http://schemas.microsoft.com/office/2007/relationships/diagramDrawing" Target="../diagrams/drawing30.xml"/><Relationship Id="rId11" Type="http://schemas.microsoft.com/office/2007/relationships/diagramDrawing" Target="../diagrams/drawing31.xml"/><Relationship Id="rId24" Type="http://schemas.openxmlformats.org/officeDocument/2006/relationships/diagramQuickStyle" Target="../diagrams/quickStyle34.xml"/><Relationship Id="rId5" Type="http://schemas.openxmlformats.org/officeDocument/2006/relationships/diagramColors" Target="../diagrams/colors30.xml"/><Relationship Id="rId15" Type="http://schemas.openxmlformats.org/officeDocument/2006/relationships/diagramColors" Target="../diagrams/colors32.xml"/><Relationship Id="rId23" Type="http://schemas.openxmlformats.org/officeDocument/2006/relationships/diagramLayout" Target="../diagrams/layout34.xml"/><Relationship Id="rId28" Type="http://schemas.openxmlformats.org/officeDocument/2006/relationships/diagramLayout" Target="../diagrams/layout35.xml"/><Relationship Id="rId10" Type="http://schemas.openxmlformats.org/officeDocument/2006/relationships/diagramColors" Target="../diagrams/colors31.xml"/><Relationship Id="rId19" Type="http://schemas.openxmlformats.org/officeDocument/2006/relationships/diagramQuickStyle" Target="../diagrams/quickStyle33.xml"/><Relationship Id="rId31" Type="http://schemas.microsoft.com/office/2007/relationships/diagramDrawing" Target="../diagrams/drawing35.xml"/><Relationship Id="rId4" Type="http://schemas.openxmlformats.org/officeDocument/2006/relationships/diagramQuickStyle" Target="../diagrams/quickStyle30.xml"/><Relationship Id="rId9" Type="http://schemas.openxmlformats.org/officeDocument/2006/relationships/diagramQuickStyle" Target="../diagrams/quickStyle31.xml"/><Relationship Id="rId14" Type="http://schemas.openxmlformats.org/officeDocument/2006/relationships/diagramQuickStyle" Target="../diagrams/quickStyle32.xml"/><Relationship Id="rId22" Type="http://schemas.openxmlformats.org/officeDocument/2006/relationships/diagramData" Target="../diagrams/data34.xml"/><Relationship Id="rId27" Type="http://schemas.openxmlformats.org/officeDocument/2006/relationships/diagramData" Target="../diagrams/data35.xml"/><Relationship Id="rId30" Type="http://schemas.openxmlformats.org/officeDocument/2006/relationships/diagramColors" Target="../diagrams/colors35.xml"/></Relationships>
</file>

<file path=ppt/slides/_rels/slide95.xml.rels><?xml version="1.0" encoding="UTF-8" standalone="yes"?>
<Relationships xmlns="http://schemas.openxmlformats.org/package/2006/relationships"><Relationship Id="rId8" Type="http://schemas.openxmlformats.org/officeDocument/2006/relationships/diagramLayout" Target="../diagrams/layout37.xml"/><Relationship Id="rId13" Type="http://schemas.openxmlformats.org/officeDocument/2006/relationships/diagramLayout" Target="../diagrams/layout38.xml"/><Relationship Id="rId3" Type="http://schemas.openxmlformats.org/officeDocument/2006/relationships/diagramLayout" Target="../diagrams/layout36.xml"/><Relationship Id="rId7" Type="http://schemas.openxmlformats.org/officeDocument/2006/relationships/diagramData" Target="../diagrams/data37.xml"/><Relationship Id="rId12" Type="http://schemas.openxmlformats.org/officeDocument/2006/relationships/diagramData" Target="../diagrams/data38.xml"/><Relationship Id="rId17" Type="http://schemas.openxmlformats.org/officeDocument/2006/relationships/image" Target="../media/image78.png"/><Relationship Id="rId2" Type="http://schemas.openxmlformats.org/officeDocument/2006/relationships/diagramData" Target="../diagrams/data36.xml"/><Relationship Id="rId16" Type="http://schemas.microsoft.com/office/2007/relationships/diagramDrawing" Target="../diagrams/drawing38.xml"/><Relationship Id="rId1" Type="http://schemas.openxmlformats.org/officeDocument/2006/relationships/slideLayout" Target="../slideLayouts/slideLayout3.xml"/><Relationship Id="rId6" Type="http://schemas.microsoft.com/office/2007/relationships/diagramDrawing" Target="../diagrams/drawing36.xml"/><Relationship Id="rId11" Type="http://schemas.microsoft.com/office/2007/relationships/diagramDrawing" Target="../diagrams/drawing37.xml"/><Relationship Id="rId5" Type="http://schemas.openxmlformats.org/officeDocument/2006/relationships/diagramColors" Target="../diagrams/colors36.xml"/><Relationship Id="rId15" Type="http://schemas.openxmlformats.org/officeDocument/2006/relationships/diagramColors" Target="../diagrams/colors38.xml"/><Relationship Id="rId10" Type="http://schemas.openxmlformats.org/officeDocument/2006/relationships/diagramColors" Target="../diagrams/colors37.xml"/><Relationship Id="rId4" Type="http://schemas.openxmlformats.org/officeDocument/2006/relationships/diagramQuickStyle" Target="../diagrams/quickStyle36.xml"/><Relationship Id="rId9" Type="http://schemas.openxmlformats.org/officeDocument/2006/relationships/diagramQuickStyle" Target="../diagrams/quickStyle37.xml"/><Relationship Id="rId14" Type="http://schemas.openxmlformats.org/officeDocument/2006/relationships/diagramQuickStyle" Target="../diagrams/quickStyle38.xml"/></Relationships>
</file>

<file path=ppt/slides/_rels/slide96.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diagramLayout" Target="../diagrams/layout41.xml"/><Relationship Id="rId3" Type="http://schemas.openxmlformats.org/officeDocument/2006/relationships/diagramLayout" Target="../diagrams/layout39.xml"/><Relationship Id="rId7" Type="http://schemas.openxmlformats.org/officeDocument/2006/relationships/diagramData" Target="../diagrams/data40.xml"/><Relationship Id="rId12" Type="http://schemas.openxmlformats.org/officeDocument/2006/relationships/diagramData" Target="../diagrams/data41.xml"/><Relationship Id="rId2" Type="http://schemas.openxmlformats.org/officeDocument/2006/relationships/diagramData" Target="../diagrams/data39.xml"/><Relationship Id="rId16" Type="http://schemas.microsoft.com/office/2007/relationships/diagramDrawing" Target="../diagrams/drawing41.xml"/><Relationship Id="rId1" Type="http://schemas.openxmlformats.org/officeDocument/2006/relationships/slideLayout" Target="../slideLayouts/slideLayout3.xml"/><Relationship Id="rId6" Type="http://schemas.microsoft.com/office/2007/relationships/diagramDrawing" Target="../diagrams/drawing39.xml"/><Relationship Id="rId11" Type="http://schemas.microsoft.com/office/2007/relationships/diagramDrawing" Target="../diagrams/drawing40.xml"/><Relationship Id="rId5" Type="http://schemas.openxmlformats.org/officeDocument/2006/relationships/diagramColors" Target="../diagrams/colors39.xml"/><Relationship Id="rId15" Type="http://schemas.openxmlformats.org/officeDocument/2006/relationships/diagramColors" Target="../diagrams/colors41.xml"/><Relationship Id="rId10" Type="http://schemas.openxmlformats.org/officeDocument/2006/relationships/diagramColors" Target="../diagrams/colors40.xml"/><Relationship Id="rId4" Type="http://schemas.openxmlformats.org/officeDocument/2006/relationships/diagramQuickStyle" Target="../diagrams/quickStyle39.xml"/><Relationship Id="rId9" Type="http://schemas.openxmlformats.org/officeDocument/2006/relationships/diagramQuickStyle" Target="../diagrams/quickStyle40.xml"/><Relationship Id="rId14" Type="http://schemas.openxmlformats.org/officeDocument/2006/relationships/diagramQuickStyle" Target="../diagrams/quickStyle4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diagramData" Target="../diagrams/data43.xml"/><Relationship Id="rId13" Type="http://schemas.openxmlformats.org/officeDocument/2006/relationships/diagramData" Target="../diagrams/data44.xml"/><Relationship Id="rId3" Type="http://schemas.openxmlformats.org/officeDocument/2006/relationships/diagramData" Target="../diagrams/data42.xml"/><Relationship Id="rId7" Type="http://schemas.microsoft.com/office/2007/relationships/diagramDrawing" Target="../diagrams/drawing42.xml"/><Relationship Id="rId12" Type="http://schemas.microsoft.com/office/2007/relationships/diagramDrawing" Target="../diagrams/drawing43.xml"/><Relationship Id="rId17" Type="http://schemas.microsoft.com/office/2007/relationships/diagramDrawing" Target="../diagrams/drawing44.xml"/><Relationship Id="rId2" Type="http://schemas.openxmlformats.org/officeDocument/2006/relationships/image" Target="../media/image79.png"/><Relationship Id="rId16" Type="http://schemas.openxmlformats.org/officeDocument/2006/relationships/diagramColors" Target="../diagrams/colors44.xml"/><Relationship Id="rId1" Type="http://schemas.openxmlformats.org/officeDocument/2006/relationships/slideLayout" Target="../slideLayouts/slideLayout3.xml"/><Relationship Id="rId6" Type="http://schemas.openxmlformats.org/officeDocument/2006/relationships/diagramColors" Target="../diagrams/colors42.xml"/><Relationship Id="rId11" Type="http://schemas.openxmlformats.org/officeDocument/2006/relationships/diagramColors" Target="../diagrams/colors43.xml"/><Relationship Id="rId5" Type="http://schemas.openxmlformats.org/officeDocument/2006/relationships/diagramQuickStyle" Target="../diagrams/quickStyle42.xml"/><Relationship Id="rId15" Type="http://schemas.openxmlformats.org/officeDocument/2006/relationships/diagramQuickStyle" Target="../diagrams/quickStyle44.xml"/><Relationship Id="rId10" Type="http://schemas.openxmlformats.org/officeDocument/2006/relationships/diagramQuickStyle" Target="../diagrams/quickStyle43.xml"/><Relationship Id="rId4" Type="http://schemas.openxmlformats.org/officeDocument/2006/relationships/diagramLayout" Target="../diagrams/layout42.xml"/><Relationship Id="rId9" Type="http://schemas.openxmlformats.org/officeDocument/2006/relationships/diagramLayout" Target="../diagrams/layout43.xml"/><Relationship Id="rId14" Type="http://schemas.openxmlformats.org/officeDocument/2006/relationships/diagramLayout" Target="../diagrams/layout44.xml"/></Relationships>
</file>

<file path=ppt/slides/_rels/slide9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8.png"/><Relationship Id="rId3" Type="http://schemas.openxmlformats.org/officeDocument/2006/relationships/tags" Target="../tags/tag120.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122.xml"/><Relationship Id="rId10" Type="http://schemas.openxmlformats.org/officeDocument/2006/relationships/image" Target="../media/image24.png"/><Relationship Id="rId4" Type="http://schemas.openxmlformats.org/officeDocument/2006/relationships/tags" Target="../tags/tag121.xml"/><Relationship Id="rId9" Type="http://schemas.openxmlformats.org/officeDocument/2006/relationships/image" Target="../media/image23.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7" name="副标题 6"/>
          <p:cNvSpPr>
            <a:spLocks noGrp="1"/>
          </p:cNvSpPr>
          <p:nvPr>
            <p:ph type="subTitle" idx="1"/>
          </p:nvPr>
        </p:nvSpPr>
        <p:spPr>
          <a:xfrm>
            <a:off x="0" y="3284984"/>
            <a:ext cx="9144000" cy="1752600"/>
          </a:xfrm>
        </p:spPr>
        <p:txBody>
          <a:body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smtClean="0">
                <a:solidFill>
                  <a:srgbClr val="00B050"/>
                </a:solidFill>
                <a:latin typeface="Candara" pitchFamily="34" charset="0"/>
                <a:cs typeface="Browallia New" pitchFamily="34" charset="-34"/>
              </a:rPr>
              <a:t>http://www.mpig.com.cn</a:t>
            </a:r>
            <a:endParaRPr lang="en-US" altLang="zh-CN" b="1" dirty="0" smtClean="0">
              <a:solidFill>
                <a:srgbClr val="00B050"/>
              </a:solidFill>
              <a:latin typeface="Candara" pitchFamily="34" charset="0"/>
              <a:cs typeface="Browallia New" pitchFamily="34" charset="-34"/>
            </a:endParaRPr>
          </a:p>
          <a:p>
            <a:r>
              <a:rPr lang="en-US" altLang="zh-CN" b="1" dirty="0" smtClean="0">
                <a:solidFill>
                  <a:srgbClr val="00B050"/>
                </a:solidFill>
                <a:latin typeface="Candara" pitchFamily="34" charset="0"/>
                <a:cs typeface="Browallia New" pitchFamily="34" charset="-34"/>
              </a:rPr>
              <a:t>szl@mpig.com.cn</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 y="0"/>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4725144"/>
            <a:ext cx="8352928" cy="1077218"/>
          </a:xfrm>
          <a:prstGeom prst="rect">
            <a:avLst/>
          </a:prstGeom>
          <a:noFill/>
        </p:spPr>
        <p:txBody>
          <a:bodyPr wrap="square" rtlCol="0">
            <a:spAutoFit/>
          </a:bodyPr>
          <a:lstStyle/>
          <a:p>
            <a:r>
              <a:rPr lang="en-US" altLang="zh-CN" sz="3200" dirty="0" smtClean="0"/>
              <a:t>Robot moves </a:t>
            </a:r>
            <a:r>
              <a:rPr lang="en-US" altLang="zh-CN" sz="3200" dirty="0"/>
              <a:t>to the right by a certain </a:t>
            </a:r>
            <a:r>
              <a:rPr lang="en-US" altLang="zh-CN" sz="3200" dirty="0" smtClean="0"/>
              <a:t>distance. </a:t>
            </a:r>
            <a:r>
              <a:rPr lang="en-US" altLang="zh-CN" sz="3200" dirty="0"/>
              <a:t>And It knows </a:t>
            </a:r>
            <a:r>
              <a:rPr lang="en-US" altLang="zh-CN" sz="3200" dirty="0" smtClean="0"/>
              <a:t>roughly </a:t>
            </a:r>
            <a:r>
              <a:rPr lang="en-US" altLang="zh-CN" sz="3200" dirty="0"/>
              <a:t>how far it moved.</a:t>
            </a:r>
            <a:endParaRPr lang="zh-CN" altLang="en-US" sz="32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4" y="113030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80987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98596"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3006708" y="668679"/>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014820" y="668679"/>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022932"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6021239"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60110" y="834874"/>
            <a:ext cx="598078" cy="439647"/>
          </a:xfrm>
          <a:prstGeom prst="rect">
            <a:avLst/>
          </a:prstGeom>
        </p:spPr>
      </p:pic>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51815" y="842473"/>
            <a:ext cx="599418" cy="432048"/>
          </a:xfrm>
          <a:prstGeom prst="rect">
            <a:avLst/>
          </a:prstGeom>
        </p:spPr>
      </p:pic>
      <p:pic>
        <p:nvPicPr>
          <p:cNvPr id="13" name="图片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178414" y="810289"/>
            <a:ext cx="680924" cy="496416"/>
          </a:xfrm>
          <a:prstGeom prst="rect">
            <a:avLst/>
          </a:prstGeom>
        </p:spPr>
      </p:pic>
      <p:pic>
        <p:nvPicPr>
          <p:cNvPr id="14" name="图片 13"/>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176132" y="821218"/>
            <a:ext cx="701711" cy="496114"/>
          </a:xfrm>
          <a:prstGeom prst="rect">
            <a:avLst/>
          </a:prstGeom>
        </p:spPr>
      </p:pic>
      <p:pic>
        <p:nvPicPr>
          <p:cNvPr id="15" name="图片 14"/>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186638" y="842473"/>
            <a:ext cx="677314" cy="496990"/>
          </a:xfrm>
          <a:prstGeom prst="rect">
            <a:avLst/>
          </a:prstGeom>
        </p:spPr>
      </p:pic>
      <p:pic>
        <p:nvPicPr>
          <p:cNvPr id="16"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1302332" y="149475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8" name="椭圆 17"/>
          <p:cNvSpPr/>
          <p:nvPr/>
        </p:nvSpPr>
        <p:spPr>
          <a:xfrm>
            <a:off x="1236151" y="2977806"/>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19" name="直接箭头连接符 18"/>
          <p:cNvCxnSpPr>
            <a:stCxn id="16" idx="2"/>
            <a:endCxn id="18" idx="0"/>
          </p:cNvCxnSpPr>
          <p:nvPr/>
        </p:nvCxnSpPr>
        <p:spPr>
          <a:xfrm>
            <a:off x="1802213" y="219385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8370"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3054" y="1748614"/>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4406605" y="1473901"/>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9" name="椭圆 28"/>
          <p:cNvSpPr/>
          <p:nvPr/>
        </p:nvSpPr>
        <p:spPr>
          <a:xfrm>
            <a:off x="4340424" y="2956953"/>
            <a:ext cx="1165665" cy="9477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30" name="直接箭头连接符 29"/>
          <p:cNvCxnSpPr>
            <a:stCxn id="23" idx="2"/>
            <a:endCxn id="29" idx="0"/>
          </p:cNvCxnSpPr>
          <p:nvPr/>
        </p:nvCxnSpPr>
        <p:spPr>
          <a:xfrm>
            <a:off x="4906486" y="2173000"/>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33"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55299" y="1749456"/>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7178372" y="14739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3" name="椭圆形标注 2"/>
          <p:cNvSpPr/>
          <p:nvPr/>
        </p:nvSpPr>
        <p:spPr>
          <a:xfrm>
            <a:off x="6863952" y="3172420"/>
            <a:ext cx="1461648" cy="1080120"/>
          </a:xfrm>
          <a:prstGeom prst="wedgeEllipseCallout">
            <a:avLst>
              <a:gd name="adj1" fmla="val -2228"/>
              <a:gd name="adj2" fmla="val -1387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smtClean="0"/>
              <a:t>I am probably here!</a:t>
            </a:r>
            <a:endParaRPr lang="zh-CN" altLang="en-US" sz="2000" b="1" dirty="0"/>
          </a:p>
        </p:txBody>
      </p:sp>
      <p:sp>
        <p:nvSpPr>
          <p:cNvPr id="36" name="矩形 35"/>
          <p:cNvSpPr/>
          <p:nvPr/>
        </p:nvSpPr>
        <p:spPr>
          <a:xfrm>
            <a:off x="2701235" y="3284607"/>
            <a:ext cx="1259632" cy="584775"/>
          </a:xfrm>
          <a:prstGeom prst="rect">
            <a:avLst/>
          </a:prstGeom>
        </p:spPr>
        <p:txBody>
          <a:bodyPr wrap="square">
            <a:spAutoFit/>
          </a:bodyPr>
          <a:lstStyle/>
          <a:p>
            <a:pPr algn="ctr"/>
            <a:r>
              <a:rPr lang="en-US" altLang="zh-CN" sz="3200" b="1" dirty="0" smtClean="0">
                <a:effectLst>
                  <a:outerShdw blurRad="38100" dist="38100" dir="2700000" algn="tl">
                    <a:srgbClr val="000000">
                      <a:alpha val="43137"/>
                    </a:srgbClr>
                  </a:outerShdw>
                </a:effectLst>
              </a:rPr>
              <a:t>U = 1</a:t>
            </a:r>
            <a:endParaRPr lang="zh-CN" altLang="en-US" sz="3200" b="1" dirty="0">
              <a:effectLst>
                <a:outerShdw blurRad="38100" dist="38100" dir="2700000" algn="tl">
                  <a:srgbClr val="000000">
                    <a:alpha val="43137"/>
                  </a:srgbClr>
                </a:outerShdw>
              </a:effectLst>
            </a:endParaRPr>
          </a:p>
        </p:txBody>
      </p:sp>
      <p:sp>
        <p:nvSpPr>
          <p:cNvPr id="37" name="矩形 36"/>
          <p:cNvSpPr/>
          <p:nvPr/>
        </p:nvSpPr>
        <p:spPr>
          <a:xfrm>
            <a:off x="5693480" y="3284608"/>
            <a:ext cx="1259632" cy="584775"/>
          </a:xfrm>
          <a:prstGeom prst="rect">
            <a:avLst/>
          </a:prstGeom>
        </p:spPr>
        <p:txBody>
          <a:bodyPr wrap="square">
            <a:spAutoFit/>
          </a:bodyPr>
          <a:lstStyle/>
          <a:p>
            <a:pPr algn="ctr"/>
            <a:r>
              <a:rPr lang="en-US" altLang="zh-CN" sz="3200" b="1" dirty="0" smtClean="0">
                <a:effectLst>
                  <a:outerShdw blurRad="38100" dist="38100" dir="2700000" algn="tl">
                    <a:srgbClr val="000000">
                      <a:alpha val="43137"/>
                    </a:srgbClr>
                  </a:outerShdw>
                </a:effectLst>
              </a:rPr>
              <a:t>U = 1</a:t>
            </a:r>
            <a:endParaRPr lang="zh-CN" altLang="en-US" sz="3200" b="1" dirty="0">
              <a:effectLst>
                <a:outerShdw blurRad="38100" dist="38100" dir="2700000" algn="tl">
                  <a:srgbClr val="000000">
                    <a:alpha val="43137"/>
                  </a:srgbClr>
                </a:outerShdw>
              </a:effectLst>
            </a:endParaRPr>
          </a:p>
        </p:txBody>
      </p:sp>
      <p:sp>
        <p:nvSpPr>
          <p:cNvPr id="4" name="圆角矩形 3"/>
          <p:cNvSpPr/>
          <p:nvPr/>
        </p:nvSpPr>
        <p:spPr>
          <a:xfrm>
            <a:off x="6037079" y="476672"/>
            <a:ext cx="992272" cy="1152128"/>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TextBox 26"/>
          <p:cNvSpPr txBox="1"/>
          <p:nvPr/>
        </p:nvSpPr>
        <p:spPr>
          <a:xfrm>
            <a:off x="539551" y="5723592"/>
            <a:ext cx="8337195" cy="584775"/>
          </a:xfrm>
          <a:prstGeom prst="rect">
            <a:avLst/>
          </a:prstGeom>
          <a:noFill/>
        </p:spPr>
        <p:txBody>
          <a:bodyPr wrap="square" rtlCol="0">
            <a:spAutoFit/>
          </a:bodyPr>
          <a:lstStyle/>
          <a:p>
            <a:r>
              <a:rPr lang="en-US" altLang="zh-CN" sz="3200" b="1" dirty="0">
                <a:solidFill>
                  <a:srgbClr val="0070C0"/>
                </a:solidFill>
              </a:rPr>
              <a:t>We </a:t>
            </a:r>
            <a:r>
              <a:rPr lang="en-US" altLang="zh-CN" sz="3200" b="1" dirty="0" smtClean="0">
                <a:solidFill>
                  <a:srgbClr val="0070C0"/>
                </a:solidFill>
              </a:rPr>
              <a:t>find the robot most likely in right-most cell</a:t>
            </a:r>
            <a:endParaRPr lang="zh-CN" altLang="en-US" sz="3200" b="1" dirty="0">
              <a:solidFill>
                <a:srgbClr val="0070C0"/>
              </a:solidFill>
            </a:endParaRPr>
          </a:p>
        </p:txBody>
      </p:sp>
      <p:grpSp>
        <p:nvGrpSpPr>
          <p:cNvPr id="28" name="组合 27"/>
          <p:cNvGrpSpPr/>
          <p:nvPr/>
        </p:nvGrpSpPr>
        <p:grpSpPr>
          <a:xfrm>
            <a:off x="1201075" y="4486234"/>
            <a:ext cx="7223201" cy="1006260"/>
            <a:chOff x="940865" y="0"/>
            <a:chExt cx="7223201" cy="1006260"/>
          </a:xfrm>
          <a:scene3d>
            <a:camera prst="orthographicFront"/>
            <a:lightRig rig="flat" dir="t"/>
          </a:scene3d>
        </p:grpSpPr>
        <p:sp>
          <p:nvSpPr>
            <p:cNvPr id="32" name="圆角矩形 31"/>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24297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403179"/>
            <a:ext cx="9649072" cy="6186309"/>
          </a:xfrm>
          <a:prstGeom prst="rect">
            <a:avLst/>
          </a:prstGeom>
        </p:spPr>
        <p:txBody>
          <a:bodyPr wrap="square">
            <a:spAutoFit/>
          </a:bodyPr>
          <a:lstStyle/>
          <a:p>
            <a:r>
              <a:rPr lang="en-US" altLang="zh-CN" dirty="0">
                <a:solidFill>
                  <a:srgbClr val="000000"/>
                </a:solidFill>
                <a:latin typeface="Courier New"/>
              </a:rPr>
              <a:t>p = [0.2, 0.2, 0.2, 0.2, 0.2];        </a:t>
            </a:r>
            <a:r>
              <a:rPr lang="en-US" altLang="zh-CN" dirty="0">
                <a:solidFill>
                  <a:srgbClr val="228B22"/>
                </a:solidFill>
                <a:latin typeface="Courier New"/>
              </a:rPr>
              <a:t>% Prior</a:t>
            </a:r>
          </a:p>
          <a:p>
            <a:r>
              <a:rPr lang="en-US" altLang="zh-CN" dirty="0" smtClean="0">
                <a:solidFill>
                  <a:srgbClr val="000000"/>
                </a:solidFill>
                <a:latin typeface="Courier New"/>
              </a:rPr>
              <a:t>world </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228B22"/>
                </a:solidFill>
                <a:latin typeface="Courier New"/>
              </a:rPr>
              <a:t>% Map    </a:t>
            </a:r>
          </a:p>
          <a:p>
            <a:r>
              <a:rPr lang="en-US" altLang="zh-CN" dirty="0" smtClean="0">
                <a:solidFill>
                  <a:srgbClr val="228B22"/>
                </a:solidFill>
                <a:latin typeface="Courier New"/>
              </a:rPr>
              <a:t>%% </a:t>
            </a:r>
            <a:r>
              <a:rPr lang="en-US" altLang="zh-CN" dirty="0">
                <a:solidFill>
                  <a:srgbClr val="228B22"/>
                </a:solidFill>
                <a:latin typeface="Courier New"/>
              </a:rPr>
              <a:t>First configuration of meas. &amp; motion</a:t>
            </a:r>
          </a:p>
          <a:p>
            <a:r>
              <a:rPr lang="en-US" altLang="zh-CN" dirty="0" smtClean="0">
                <a:solidFill>
                  <a:srgbClr val="000000"/>
                </a:solidFill>
                <a:latin typeface="Courier New"/>
              </a:rPr>
              <a:t>measurements </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228B22"/>
                </a:solidFill>
                <a:latin typeface="Courier New"/>
              </a:rPr>
              <a:t>% Observation</a:t>
            </a:r>
          </a:p>
          <a:p>
            <a:r>
              <a:rPr lang="en-US" altLang="zh-CN" dirty="0" smtClean="0">
                <a:solidFill>
                  <a:srgbClr val="000000"/>
                </a:solidFill>
                <a:latin typeface="Courier New"/>
              </a:rPr>
              <a:t>motions </a:t>
            </a:r>
            <a:r>
              <a:rPr lang="en-US" altLang="zh-CN" dirty="0">
                <a:solidFill>
                  <a:srgbClr val="000000"/>
                </a:solidFill>
                <a:latin typeface="Courier New"/>
              </a:rPr>
              <a:t>= [1, 1];                     </a:t>
            </a:r>
            <a:endParaRPr lang="en-US" altLang="zh-CN" dirty="0">
              <a:solidFill>
                <a:srgbClr val="228B22"/>
              </a:solidFill>
              <a:latin typeface="Courier New"/>
            </a:endParaRPr>
          </a:p>
          <a:p>
            <a:r>
              <a:rPr lang="en-US" altLang="zh-CN" dirty="0" smtClean="0">
                <a:solidFill>
                  <a:srgbClr val="228B22"/>
                </a:solidFill>
                <a:latin typeface="Courier New"/>
              </a:rPr>
              <a:t>%% </a:t>
            </a:r>
            <a:r>
              <a:rPr lang="en-US" altLang="zh-CN" dirty="0">
                <a:solidFill>
                  <a:srgbClr val="228B22"/>
                </a:solidFill>
                <a:latin typeface="Courier New"/>
              </a:rPr>
              <a:t>Observation model</a:t>
            </a:r>
          </a:p>
          <a:p>
            <a:r>
              <a:rPr lang="en-US" altLang="zh-CN" dirty="0" err="1" smtClean="0">
                <a:solidFill>
                  <a:srgbClr val="000000"/>
                </a:solidFill>
                <a:latin typeface="Courier New"/>
              </a:rPr>
              <a:t>pHit</a:t>
            </a:r>
            <a:r>
              <a:rPr lang="en-US" altLang="zh-CN" dirty="0" smtClean="0">
                <a:solidFill>
                  <a:srgbClr val="000000"/>
                </a:solidFill>
                <a:latin typeface="Courier New"/>
              </a:rPr>
              <a:t> </a:t>
            </a:r>
            <a:r>
              <a:rPr lang="en-US" altLang="zh-CN" dirty="0">
                <a:solidFill>
                  <a:srgbClr val="000000"/>
                </a:solidFill>
                <a:latin typeface="Courier New"/>
              </a:rPr>
              <a:t>= 0.6;                           </a:t>
            </a:r>
          </a:p>
          <a:p>
            <a:r>
              <a:rPr lang="en-US" altLang="zh-CN" dirty="0" err="1" smtClean="0">
                <a:solidFill>
                  <a:srgbClr val="000000"/>
                </a:solidFill>
                <a:latin typeface="Courier New"/>
              </a:rPr>
              <a:t>pMiss</a:t>
            </a:r>
            <a:r>
              <a:rPr lang="en-US" altLang="zh-CN" dirty="0" smtClean="0">
                <a:solidFill>
                  <a:srgbClr val="000000"/>
                </a:solidFill>
                <a:latin typeface="Courier New"/>
              </a:rPr>
              <a:t> </a:t>
            </a:r>
            <a:r>
              <a:rPr lang="en-US" altLang="zh-CN" dirty="0">
                <a:solidFill>
                  <a:srgbClr val="000000"/>
                </a:solidFill>
                <a:latin typeface="Courier New"/>
              </a:rPr>
              <a:t>= 0.2;</a:t>
            </a:r>
          </a:p>
          <a:p>
            <a:r>
              <a:rPr lang="en-US" altLang="zh-CN" dirty="0" smtClean="0">
                <a:solidFill>
                  <a:srgbClr val="228B22"/>
                </a:solidFill>
                <a:latin typeface="Courier New"/>
              </a:rPr>
              <a:t>%% </a:t>
            </a:r>
            <a:r>
              <a:rPr lang="en-US" altLang="zh-CN" dirty="0">
                <a:solidFill>
                  <a:srgbClr val="228B22"/>
                </a:solidFill>
                <a:latin typeface="Courier New"/>
              </a:rPr>
              <a:t>Motion model / Process model</a:t>
            </a:r>
          </a:p>
          <a:p>
            <a:r>
              <a:rPr lang="en-US" altLang="zh-CN" dirty="0" err="1" smtClean="0">
                <a:solidFill>
                  <a:srgbClr val="000000"/>
                </a:solidFill>
                <a:latin typeface="Courier New"/>
              </a:rPr>
              <a:t>pExact</a:t>
            </a:r>
            <a:r>
              <a:rPr lang="en-US" altLang="zh-CN" dirty="0" smtClean="0">
                <a:solidFill>
                  <a:srgbClr val="000000"/>
                </a:solidFill>
                <a:latin typeface="Courier New"/>
              </a:rPr>
              <a:t> </a:t>
            </a:r>
            <a:r>
              <a:rPr lang="en-US" altLang="zh-CN" dirty="0">
                <a:solidFill>
                  <a:srgbClr val="000000"/>
                </a:solidFill>
                <a:latin typeface="Courier New"/>
              </a:rPr>
              <a:t>= 0.8;</a:t>
            </a:r>
          </a:p>
          <a:p>
            <a:r>
              <a:rPr lang="en-US" altLang="zh-CN" dirty="0" err="1" smtClean="0">
                <a:solidFill>
                  <a:srgbClr val="000000"/>
                </a:solidFill>
                <a:latin typeface="Courier New"/>
              </a:rPr>
              <a:t>pOvershoot</a:t>
            </a:r>
            <a:r>
              <a:rPr lang="en-US" altLang="zh-CN" dirty="0" smtClean="0">
                <a:solidFill>
                  <a:srgbClr val="000000"/>
                </a:solidFill>
                <a:latin typeface="Courier New"/>
              </a:rPr>
              <a:t> </a:t>
            </a:r>
            <a:r>
              <a:rPr lang="en-US" altLang="zh-CN" dirty="0">
                <a:solidFill>
                  <a:srgbClr val="000000"/>
                </a:solidFill>
                <a:latin typeface="Courier New"/>
              </a:rPr>
              <a:t>= 0.1;</a:t>
            </a:r>
          </a:p>
          <a:p>
            <a:r>
              <a:rPr lang="en-US" altLang="zh-CN" dirty="0" err="1" smtClean="0">
                <a:solidFill>
                  <a:srgbClr val="000000"/>
                </a:solidFill>
                <a:latin typeface="Courier New"/>
              </a:rPr>
              <a:t>pUndershoot</a:t>
            </a:r>
            <a:r>
              <a:rPr lang="en-US" altLang="zh-CN" dirty="0" smtClean="0">
                <a:solidFill>
                  <a:srgbClr val="000000"/>
                </a:solidFill>
                <a:latin typeface="Courier New"/>
              </a:rPr>
              <a:t> </a:t>
            </a:r>
            <a:r>
              <a:rPr lang="en-US" altLang="zh-CN" dirty="0">
                <a:solidFill>
                  <a:srgbClr val="000000"/>
                </a:solidFill>
                <a:latin typeface="Courier New"/>
              </a:rPr>
              <a:t>= 0.1;</a:t>
            </a:r>
          </a:p>
          <a:p>
            <a:r>
              <a:rPr lang="en-US" altLang="zh-CN" dirty="0" smtClean="0">
                <a:solidFill>
                  <a:srgbClr val="228B22"/>
                </a:solidFill>
                <a:latin typeface="Courier New"/>
              </a:rPr>
              <a:t>%% </a:t>
            </a:r>
            <a:r>
              <a:rPr lang="en-US" altLang="zh-CN" dirty="0">
                <a:solidFill>
                  <a:srgbClr val="228B22"/>
                </a:solidFill>
                <a:latin typeface="Courier New"/>
              </a:rPr>
              <a:t>The recursive sensing and moving</a:t>
            </a:r>
          </a:p>
          <a:p>
            <a:r>
              <a:rPr lang="en-US" altLang="zh-CN" dirty="0" smtClean="0">
                <a:solidFill>
                  <a:srgbClr val="000000"/>
                </a:solidFill>
                <a:latin typeface="Courier New"/>
              </a:rPr>
              <a:t>entropy </a:t>
            </a:r>
            <a:r>
              <a:rPr lang="en-US" altLang="zh-CN" dirty="0">
                <a:solidFill>
                  <a:srgbClr val="000000"/>
                </a:solidFill>
                <a:latin typeface="Courier New"/>
              </a:rPr>
              <a:t>= zeros(2, length(motions));</a:t>
            </a:r>
          </a:p>
          <a:p>
            <a:r>
              <a:rPr lang="en-US" altLang="zh-CN" dirty="0" smtClean="0">
                <a:solidFill>
                  <a:srgbClr val="0000FF"/>
                </a:solidFill>
                <a:latin typeface="Courier New"/>
              </a:rPr>
              <a:t>for</a:t>
            </a:r>
            <a:r>
              <a:rPr lang="en-US" altLang="zh-CN" dirty="0" smtClean="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 : length(measurements)</a:t>
            </a:r>
          </a:p>
          <a:p>
            <a:r>
              <a:rPr lang="en-US" altLang="zh-CN" dirty="0">
                <a:solidFill>
                  <a:srgbClr val="228B22"/>
                </a:solidFill>
                <a:latin typeface="Courier New"/>
              </a:rPr>
              <a:t>   </a:t>
            </a:r>
            <a:r>
              <a:rPr lang="en-US" altLang="zh-CN" dirty="0" smtClean="0">
                <a:solidFill>
                  <a:srgbClr val="228B22"/>
                </a:solidFill>
                <a:latin typeface="Courier New"/>
              </a:rPr>
              <a:t>%% </a:t>
            </a:r>
            <a:r>
              <a:rPr lang="en-US" altLang="zh-CN" dirty="0">
                <a:solidFill>
                  <a:srgbClr val="228B22"/>
                </a:solidFill>
                <a:latin typeface="Courier New"/>
              </a:rPr>
              <a:t>Update by sensing</a:t>
            </a:r>
          </a:p>
          <a:p>
            <a:r>
              <a:rPr lang="en-US" altLang="zh-CN" dirty="0">
                <a:solidFill>
                  <a:srgbClr val="000000"/>
                </a:solidFill>
                <a:latin typeface="Courier New"/>
              </a:rPr>
              <a:t>   </a:t>
            </a:r>
            <a:r>
              <a:rPr lang="en-US" altLang="zh-CN" dirty="0" smtClean="0">
                <a:solidFill>
                  <a:srgbClr val="000000"/>
                </a:solidFill>
                <a:latin typeface="Courier New"/>
              </a:rPr>
              <a:t>p </a:t>
            </a:r>
            <a:r>
              <a:rPr lang="en-US" altLang="zh-CN" dirty="0">
                <a:solidFill>
                  <a:srgbClr val="000000"/>
                </a:solidFill>
                <a:latin typeface="Courier New"/>
              </a:rPr>
              <a:t>= sense(p, measurements(</a:t>
            </a:r>
            <a:r>
              <a:rPr lang="en-US" altLang="zh-CN" dirty="0" err="1">
                <a:solidFill>
                  <a:srgbClr val="000000"/>
                </a:solidFill>
                <a:latin typeface="Courier New"/>
              </a:rPr>
              <a:t>i</a:t>
            </a:r>
            <a:r>
              <a:rPr lang="en-US" altLang="zh-CN" dirty="0">
                <a:solidFill>
                  <a:srgbClr val="000000"/>
                </a:solidFill>
                <a:latin typeface="Courier New"/>
              </a:rPr>
              <a:t>), world, </a:t>
            </a:r>
            <a:r>
              <a:rPr lang="en-US" altLang="zh-CN" dirty="0" err="1">
                <a:solidFill>
                  <a:srgbClr val="000000"/>
                </a:solidFill>
                <a:latin typeface="Courier New"/>
              </a:rPr>
              <a:t>pHit</a:t>
            </a:r>
            <a:r>
              <a:rPr lang="en-US" altLang="zh-CN" dirty="0">
                <a:solidFill>
                  <a:srgbClr val="000000"/>
                </a:solidFill>
                <a:latin typeface="Courier New"/>
              </a:rPr>
              <a:t>, </a:t>
            </a:r>
            <a:r>
              <a:rPr lang="en-US" altLang="zh-CN" dirty="0" err="1">
                <a:solidFill>
                  <a:srgbClr val="000000"/>
                </a:solidFill>
                <a:latin typeface="Courier New"/>
              </a:rPr>
              <a:t>pMiss</a:t>
            </a:r>
            <a:r>
              <a:rPr lang="en-US" altLang="zh-CN" dirty="0">
                <a:solidFill>
                  <a:srgbClr val="000000"/>
                </a:solidFill>
                <a:latin typeface="Courier New"/>
              </a:rPr>
              <a:t>); </a:t>
            </a:r>
          </a:p>
          <a:p>
            <a:r>
              <a:rPr lang="en-US" altLang="zh-CN" dirty="0">
                <a:solidFill>
                  <a:srgbClr val="000000"/>
                </a:solidFill>
                <a:latin typeface="Courier New"/>
              </a:rPr>
              <a:t>   </a:t>
            </a:r>
            <a:r>
              <a:rPr lang="en-US" altLang="zh-CN" dirty="0" smtClean="0">
                <a:solidFill>
                  <a:srgbClr val="000000"/>
                </a:solidFill>
                <a:latin typeface="Courier New"/>
              </a:rPr>
              <a:t>entropy(1,i</a:t>
            </a:r>
            <a:r>
              <a:rPr lang="en-US" altLang="zh-CN" dirty="0">
                <a:solidFill>
                  <a:srgbClr val="000000"/>
                </a:solidFill>
                <a:latin typeface="Courier New"/>
              </a:rPr>
              <a:t>) = -sum(p .* log2(p) );  </a:t>
            </a:r>
          </a:p>
          <a:p>
            <a:r>
              <a:rPr lang="en-US" altLang="zh-CN" dirty="0">
                <a:solidFill>
                  <a:srgbClr val="228B22"/>
                </a:solidFill>
                <a:latin typeface="Courier New"/>
              </a:rPr>
              <a:t>   </a:t>
            </a:r>
            <a:r>
              <a:rPr lang="en-US" altLang="zh-CN" dirty="0" smtClean="0">
                <a:solidFill>
                  <a:srgbClr val="228B22"/>
                </a:solidFill>
                <a:latin typeface="Courier New"/>
              </a:rPr>
              <a:t>%% </a:t>
            </a:r>
            <a:r>
              <a:rPr lang="en-US" altLang="zh-CN" dirty="0">
                <a:solidFill>
                  <a:srgbClr val="228B22"/>
                </a:solidFill>
                <a:latin typeface="Courier New"/>
              </a:rPr>
              <a:t>Predict by moving</a:t>
            </a:r>
          </a:p>
          <a:p>
            <a:r>
              <a:rPr lang="en-US" altLang="zh-CN" dirty="0">
                <a:solidFill>
                  <a:srgbClr val="000000"/>
                </a:solidFill>
                <a:latin typeface="Courier New"/>
              </a:rPr>
              <a:t>   </a:t>
            </a:r>
            <a:r>
              <a:rPr lang="en-US" altLang="zh-CN" dirty="0" smtClean="0">
                <a:solidFill>
                  <a:srgbClr val="000000"/>
                </a:solidFill>
                <a:latin typeface="Courier New"/>
              </a:rPr>
              <a:t>p </a:t>
            </a:r>
            <a:r>
              <a:rPr lang="en-US" altLang="zh-CN" dirty="0">
                <a:solidFill>
                  <a:srgbClr val="000000"/>
                </a:solidFill>
                <a:latin typeface="Courier New"/>
              </a:rPr>
              <a:t>= move(p, motions(</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err="1">
                <a:solidFill>
                  <a:srgbClr val="000000"/>
                </a:solidFill>
                <a:latin typeface="Courier New"/>
              </a:rPr>
              <a:t>pExact</a:t>
            </a:r>
            <a:r>
              <a:rPr lang="en-US" altLang="zh-CN" dirty="0">
                <a:solidFill>
                  <a:srgbClr val="000000"/>
                </a:solidFill>
                <a:latin typeface="Courier New"/>
              </a:rPr>
              <a:t>, </a:t>
            </a:r>
            <a:r>
              <a:rPr lang="en-US" altLang="zh-CN" dirty="0" err="1">
                <a:solidFill>
                  <a:srgbClr val="000000"/>
                </a:solidFill>
                <a:latin typeface="Courier New"/>
              </a:rPr>
              <a:t>pOvershoot</a:t>
            </a:r>
            <a:r>
              <a:rPr lang="en-US" altLang="zh-CN" dirty="0">
                <a:solidFill>
                  <a:srgbClr val="000000"/>
                </a:solidFill>
                <a:latin typeface="Courier New"/>
              </a:rPr>
              <a:t>, </a:t>
            </a:r>
            <a:r>
              <a:rPr lang="en-US" altLang="zh-CN" dirty="0" err="1">
                <a:solidFill>
                  <a:srgbClr val="000000"/>
                </a:solidFill>
                <a:latin typeface="Courier New"/>
              </a:rPr>
              <a:t>pUndershoot</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smtClean="0">
                <a:solidFill>
                  <a:srgbClr val="000000"/>
                </a:solidFill>
                <a:latin typeface="Courier New"/>
              </a:rPr>
              <a:t>entropy(2,i</a:t>
            </a:r>
            <a:r>
              <a:rPr lang="en-US" altLang="zh-CN" dirty="0">
                <a:solidFill>
                  <a:srgbClr val="000000"/>
                </a:solidFill>
                <a:latin typeface="Courier New"/>
              </a:rPr>
              <a:t>) = -sum(p .* log2(p) );    </a:t>
            </a:r>
          </a:p>
          <a:p>
            <a:r>
              <a:rPr lang="en-US" altLang="zh-CN" dirty="0" smtClean="0">
                <a:solidFill>
                  <a:srgbClr val="0000FF"/>
                </a:solidFill>
                <a:latin typeface="Courier New"/>
              </a:rPr>
              <a:t>end</a:t>
            </a:r>
            <a:endParaRPr lang="en-US" altLang="zh-CN" dirty="0">
              <a:solidFill>
                <a:srgbClr val="0000FF"/>
              </a:solidFill>
              <a:latin typeface="Courier New"/>
            </a:endParaRPr>
          </a:p>
        </p:txBody>
      </p:sp>
      <p:sp>
        <p:nvSpPr>
          <p:cNvPr id="31" name="圆角矩形 30"/>
          <p:cNvSpPr/>
          <p:nvPr/>
        </p:nvSpPr>
        <p:spPr>
          <a:xfrm>
            <a:off x="218149" y="160996"/>
            <a:ext cx="8746339" cy="6461423"/>
          </a:xfrm>
          <a:prstGeom prst="roundRect">
            <a:avLst>
              <a:gd name="adj" fmla="val 3242"/>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8" name="三十二角星 37"/>
          <p:cNvSpPr/>
          <p:nvPr/>
        </p:nvSpPr>
        <p:spPr>
          <a:xfrm>
            <a:off x="7092280" y="2924944"/>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P8</a:t>
            </a:r>
            <a:endParaRPr lang="zh-CN" altLang="en-US" sz="4400" b="1" dirty="0"/>
          </a:p>
        </p:txBody>
      </p:sp>
      <p:grpSp>
        <p:nvGrpSpPr>
          <p:cNvPr id="39" name="Diagram group"/>
          <p:cNvGrpSpPr/>
          <p:nvPr/>
        </p:nvGrpSpPr>
        <p:grpSpPr>
          <a:xfrm>
            <a:off x="3347864" y="1934150"/>
            <a:ext cx="4032448" cy="791505"/>
            <a:chOff x="0" y="11955"/>
            <a:chExt cx="4032448" cy="791505"/>
          </a:xfrm>
          <a:scene3d>
            <a:camera prst="isometricOffAxis2Left" zoom="95000"/>
            <a:lightRig rig="flat" dir="t"/>
          </a:scene3d>
        </p:grpSpPr>
        <p:grpSp>
          <p:nvGrpSpPr>
            <p:cNvPr id="40" name="组合 39"/>
            <p:cNvGrpSpPr/>
            <p:nvPr/>
          </p:nvGrpSpPr>
          <p:grpSpPr>
            <a:xfrm>
              <a:off x="0" y="11955"/>
              <a:ext cx="4032448" cy="791505"/>
              <a:chOff x="0" y="11955"/>
              <a:chExt cx="4032448" cy="791505"/>
            </a:xfrm>
          </p:grpSpPr>
          <p:sp>
            <p:nvSpPr>
              <p:cNvPr id="41" name="圆角矩形 40"/>
              <p:cNvSpPr/>
              <p:nvPr/>
            </p:nvSpPr>
            <p:spPr>
              <a:xfrm>
                <a:off x="0" y="11955"/>
                <a:ext cx="4032448" cy="791505"/>
              </a:xfrm>
              <a:prstGeom prst="roundRect">
                <a:avLst/>
              </a:prstGeom>
              <a:sp3d extrusionH="381000" contourW="38100" prstMaterial="matte">
                <a:contourClr>
                  <a:schemeClr val="lt1"/>
                </a:contourClr>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2" name="圆角矩形 4"/>
              <p:cNvSpPr/>
              <p:nvPr/>
            </p:nvSpPr>
            <p:spPr>
              <a:xfrm>
                <a:off x="38638" y="50593"/>
                <a:ext cx="3955172" cy="71422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en-US" sz="3300" kern="1200" dirty="0" smtClean="0"/>
                  <a:t>First configuration</a:t>
                </a:r>
                <a:endParaRPr lang="zh-CN" sz="3300" kern="1200" dirty="0"/>
              </a:p>
            </p:txBody>
          </p:sp>
        </p:grpSp>
      </p:grpSp>
    </p:spTree>
    <p:extLst>
      <p:ext uri="{BB962C8B-B14F-4D97-AF65-F5344CB8AC3E}">
        <p14:creationId xmlns:p14="http://schemas.microsoft.com/office/powerpoint/2010/main" val="1513962861"/>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D:\Works\Teach\Mobile Robot\Code\robotcourse\p8\posteri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328" y="685799"/>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835696" y="685799"/>
            <a:ext cx="5628464" cy="461665"/>
          </a:xfrm>
          <a:prstGeom prst="rect">
            <a:avLst/>
          </a:prstGeom>
        </p:spPr>
        <p:txBody>
          <a:bodyPr wrap="none">
            <a:spAutoFit/>
          </a:bodyPr>
          <a:lstStyle/>
          <a:p>
            <a:r>
              <a:rPr lang="zh-CN" altLang="en-US" sz="2400" dirty="0"/>
              <a:t> </a:t>
            </a:r>
            <a:r>
              <a:rPr lang="en-US" altLang="zh-CN" sz="2400" dirty="0"/>
              <a:t>0.2116    0.1516    0.0811    0.1684    0.3874</a:t>
            </a:r>
            <a:endParaRPr lang="zh-CN" altLang="en-US" sz="2400" dirty="0"/>
          </a:p>
        </p:txBody>
      </p:sp>
      <p:sp>
        <p:nvSpPr>
          <p:cNvPr id="4" name="矩形 3"/>
          <p:cNvSpPr/>
          <p:nvPr/>
        </p:nvSpPr>
        <p:spPr>
          <a:xfrm>
            <a:off x="2339752" y="1340768"/>
            <a:ext cx="3906839"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2.1433</a:t>
            </a:r>
          </a:p>
        </p:txBody>
      </p:sp>
      <p:sp>
        <p:nvSpPr>
          <p:cNvPr id="6" name="三十二角星 5"/>
          <p:cNvSpPr/>
          <p:nvPr/>
        </p:nvSpPr>
        <p:spPr>
          <a:xfrm>
            <a:off x="107504" y="4941168"/>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P8</a:t>
            </a:r>
            <a:endParaRPr lang="zh-CN" altLang="en-US" sz="4400" b="1" dirty="0"/>
          </a:p>
        </p:txBody>
      </p:sp>
    </p:spTree>
    <p:extLst>
      <p:ext uri="{BB962C8B-B14F-4D97-AF65-F5344CB8AC3E}">
        <p14:creationId xmlns:p14="http://schemas.microsoft.com/office/powerpoint/2010/main" val="328944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Works\Teach\Mobile Robot\Code\robotcourse\p8\entr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25" y="791562"/>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7541790" y="5301208"/>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P8</a:t>
            </a:r>
            <a:endParaRPr lang="zh-CN" altLang="en-US" sz="4400" b="1" dirty="0"/>
          </a:p>
        </p:txBody>
      </p:sp>
      <p:graphicFrame>
        <p:nvGraphicFramePr>
          <p:cNvPr id="7" name="图示 6"/>
          <p:cNvGraphicFramePr/>
          <p:nvPr>
            <p:extLst>
              <p:ext uri="{D42A27DB-BD31-4B8C-83A1-F6EECF244321}">
                <p14:modId xmlns:p14="http://schemas.microsoft.com/office/powerpoint/2010/main" val="3371572615"/>
              </p:ext>
            </p:extLst>
          </p:nvPr>
        </p:nvGraphicFramePr>
        <p:xfrm>
          <a:off x="3291824" y="942662"/>
          <a:ext cx="1930200" cy="1293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ext uri="{D42A27DB-BD31-4B8C-83A1-F6EECF244321}">
                <p14:modId xmlns:p14="http://schemas.microsoft.com/office/powerpoint/2010/main" val="2583089113"/>
              </p:ext>
            </p:extLst>
          </p:nvPr>
        </p:nvGraphicFramePr>
        <p:xfrm>
          <a:off x="5428306" y="908720"/>
          <a:ext cx="1930200" cy="12938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虚尾箭头 8"/>
          <p:cNvSpPr/>
          <p:nvPr/>
        </p:nvSpPr>
        <p:spPr>
          <a:xfrm rot="16200000">
            <a:off x="4722643" y="1399129"/>
            <a:ext cx="860235" cy="313005"/>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 name="虚尾箭头 9"/>
          <p:cNvSpPr/>
          <p:nvPr/>
        </p:nvSpPr>
        <p:spPr>
          <a:xfrm rot="5400000">
            <a:off x="6522843" y="1399129"/>
            <a:ext cx="860235" cy="313005"/>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11" name="图示 10"/>
          <p:cNvGraphicFramePr/>
          <p:nvPr>
            <p:extLst>
              <p:ext uri="{D42A27DB-BD31-4B8C-83A1-F6EECF244321}">
                <p14:modId xmlns:p14="http://schemas.microsoft.com/office/powerpoint/2010/main" val="2077127495"/>
              </p:ext>
            </p:extLst>
          </p:nvPr>
        </p:nvGraphicFramePr>
        <p:xfrm>
          <a:off x="7227714" y="908720"/>
          <a:ext cx="1930200" cy="12938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 name="虚尾箭头 11"/>
          <p:cNvSpPr/>
          <p:nvPr/>
        </p:nvSpPr>
        <p:spPr>
          <a:xfrm rot="16200000">
            <a:off x="8323043" y="1399128"/>
            <a:ext cx="860235" cy="313005"/>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3" name="矩形 12"/>
          <p:cNvSpPr/>
          <p:nvPr/>
        </p:nvSpPr>
        <p:spPr>
          <a:xfrm>
            <a:off x="2195736" y="6093296"/>
            <a:ext cx="3906839"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2.1433</a:t>
            </a:r>
          </a:p>
        </p:txBody>
      </p:sp>
      <p:cxnSp>
        <p:nvCxnSpPr>
          <p:cNvPr id="14" name="直接箭头连接符 13"/>
          <p:cNvCxnSpPr/>
          <p:nvPr/>
        </p:nvCxnSpPr>
        <p:spPr>
          <a:xfrm flipV="1">
            <a:off x="3059832" y="1871246"/>
            <a:ext cx="0" cy="1773778"/>
          </a:xfrm>
          <a:prstGeom prst="straightConnector1">
            <a:avLst/>
          </a:prstGeom>
          <a:ln w="76200">
            <a:tailEnd type="arrow"/>
          </a:ln>
        </p:spPr>
        <p:style>
          <a:lnRef idx="3">
            <a:schemeClr val="accent6"/>
          </a:lnRef>
          <a:fillRef idx="0">
            <a:schemeClr val="accent6"/>
          </a:fillRef>
          <a:effectRef idx="2">
            <a:schemeClr val="accent6"/>
          </a:effectRef>
          <a:fontRef idx="minor">
            <a:schemeClr val="tx1"/>
          </a:fontRef>
        </p:style>
      </p:cxnSp>
      <p:cxnSp>
        <p:nvCxnSpPr>
          <p:cNvPr id="15" name="直接箭头连接符 14"/>
          <p:cNvCxnSpPr/>
          <p:nvPr/>
        </p:nvCxnSpPr>
        <p:spPr>
          <a:xfrm>
            <a:off x="3059832" y="1985748"/>
            <a:ext cx="1872208" cy="3315460"/>
          </a:xfrm>
          <a:prstGeom prst="straightConnector1">
            <a:avLst/>
          </a:prstGeom>
          <a:ln w="76200">
            <a:tailEnd type="arrow"/>
          </a:ln>
        </p:spPr>
        <p:style>
          <a:lnRef idx="3">
            <a:schemeClr val="accent6"/>
          </a:lnRef>
          <a:fillRef idx="0">
            <a:schemeClr val="accent6"/>
          </a:fillRef>
          <a:effectRef idx="2">
            <a:schemeClr val="accent6"/>
          </a:effectRef>
          <a:fontRef idx="minor">
            <a:schemeClr val="tx1"/>
          </a:fontRef>
        </p:style>
      </p:cxnSp>
      <p:cxnSp>
        <p:nvCxnSpPr>
          <p:cNvPr id="16" name="直接箭头连接符 15"/>
          <p:cNvCxnSpPr/>
          <p:nvPr/>
        </p:nvCxnSpPr>
        <p:spPr>
          <a:xfrm flipV="1">
            <a:off x="4932040" y="2780928"/>
            <a:ext cx="0" cy="2520280"/>
          </a:xfrm>
          <a:prstGeom prst="straightConnector1">
            <a:avLst/>
          </a:prstGeom>
          <a:ln w="76200">
            <a:tailEnd type="arrow"/>
          </a:ln>
        </p:spPr>
        <p:style>
          <a:lnRef idx="3">
            <a:schemeClr val="accent6"/>
          </a:lnRef>
          <a:fillRef idx="0">
            <a:schemeClr val="accent6"/>
          </a:fillRef>
          <a:effectRef idx="2">
            <a:schemeClr val="accent6"/>
          </a:effectRef>
          <a:fontRef idx="minor">
            <a:schemeClr val="tx1"/>
          </a:fontRef>
        </p:style>
      </p:cxnSp>
      <p:sp>
        <p:nvSpPr>
          <p:cNvPr id="2" name="TextBox 1"/>
          <p:cNvSpPr txBox="1"/>
          <p:nvPr/>
        </p:nvSpPr>
        <p:spPr>
          <a:xfrm>
            <a:off x="2915816" y="3885850"/>
            <a:ext cx="1414837"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Update</a:t>
            </a:r>
            <a:endParaRPr lang="zh-CN" altLang="en-US" sz="2800" b="1" dirty="0">
              <a:solidFill>
                <a:srgbClr val="FF0000"/>
              </a:solidFill>
              <a:effectLst>
                <a:outerShdw blurRad="38100" dist="38100" dir="2700000" algn="tl">
                  <a:srgbClr val="000000">
                    <a:alpha val="43137"/>
                  </a:srgbClr>
                </a:outerShdw>
              </a:effectLst>
            </a:endParaRPr>
          </a:p>
        </p:txBody>
      </p:sp>
      <p:sp>
        <p:nvSpPr>
          <p:cNvPr id="18" name="TextBox 17"/>
          <p:cNvSpPr txBox="1"/>
          <p:nvPr/>
        </p:nvSpPr>
        <p:spPr>
          <a:xfrm>
            <a:off x="1612139" y="2519318"/>
            <a:ext cx="1414837" cy="523220"/>
          </a:xfrm>
          <a:prstGeom prst="rect">
            <a:avLst/>
          </a:prstGeom>
          <a:noFill/>
        </p:spPr>
        <p:txBody>
          <a:bodyPr wrap="square" rtlCol="0">
            <a:spAutoFit/>
          </a:bodyPr>
          <a:lstStyle/>
          <a:p>
            <a:r>
              <a:rPr lang="en-US" altLang="zh-CN" sz="2800" b="1" dirty="0" smtClean="0">
                <a:solidFill>
                  <a:srgbClr val="0066FF"/>
                </a:solidFill>
                <a:effectLst>
                  <a:outerShdw blurRad="38100" dist="38100" dir="2700000" algn="tl">
                    <a:srgbClr val="000000">
                      <a:alpha val="43137"/>
                    </a:srgbClr>
                  </a:outerShdw>
                </a:effectLst>
              </a:rPr>
              <a:t>Predict</a:t>
            </a:r>
            <a:endParaRPr lang="zh-CN" altLang="en-US" sz="2800" b="1" dirty="0">
              <a:solidFill>
                <a:srgbClr val="0066FF"/>
              </a:solidFill>
              <a:effectLst>
                <a:outerShdw blurRad="38100" dist="38100" dir="2700000" algn="tl">
                  <a:srgbClr val="000000">
                    <a:alpha val="43137"/>
                  </a:srgbClr>
                </a:outerShdw>
              </a:effectLst>
            </a:endParaRPr>
          </a:p>
        </p:txBody>
      </p:sp>
      <p:sp>
        <p:nvSpPr>
          <p:cNvPr id="24" name="TextBox 23"/>
          <p:cNvSpPr txBox="1"/>
          <p:nvPr/>
        </p:nvSpPr>
        <p:spPr>
          <a:xfrm>
            <a:off x="5003650" y="3649722"/>
            <a:ext cx="1414837" cy="523220"/>
          </a:xfrm>
          <a:prstGeom prst="rect">
            <a:avLst/>
          </a:prstGeom>
          <a:noFill/>
        </p:spPr>
        <p:txBody>
          <a:bodyPr wrap="square" rtlCol="0">
            <a:spAutoFit/>
          </a:bodyPr>
          <a:lstStyle/>
          <a:p>
            <a:r>
              <a:rPr lang="en-US" altLang="zh-CN" sz="2800" b="1" dirty="0" smtClean="0">
                <a:solidFill>
                  <a:srgbClr val="0066FF"/>
                </a:solidFill>
                <a:effectLst>
                  <a:outerShdw blurRad="38100" dist="38100" dir="2700000" algn="tl">
                    <a:srgbClr val="000000">
                      <a:alpha val="43137"/>
                    </a:srgbClr>
                  </a:outerShdw>
                </a:effectLst>
              </a:rPr>
              <a:t>Predict</a:t>
            </a:r>
            <a:endParaRPr lang="zh-CN" altLang="en-US" sz="2800" b="1" dirty="0">
              <a:solidFill>
                <a:srgbClr val="0066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944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2360" y="476672"/>
            <a:ext cx="8032824" cy="923330"/>
          </a:xfrm>
          <a:prstGeom prst="rect">
            <a:avLst/>
          </a:prstGeom>
        </p:spPr>
        <p:txBody>
          <a:bodyPr wrap="square">
            <a:spAutoFit/>
          </a:bodyPr>
          <a:lstStyle/>
          <a:p>
            <a:r>
              <a:rPr lang="en-US" altLang="zh-CN" dirty="0">
                <a:solidFill>
                  <a:srgbClr val="000000"/>
                </a:solidFill>
                <a:latin typeface="Courier New"/>
              </a:rPr>
              <a:t>world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en-US" altLang="zh-CN" dirty="0">
                <a:solidFill>
                  <a:srgbClr val="000000"/>
                </a:solidFill>
                <a:latin typeface="Courier New"/>
              </a:rPr>
              <a:t>measurements =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fr-FR" altLang="zh-CN" dirty="0" smtClean="0">
                <a:solidFill>
                  <a:srgbClr val="000000"/>
                </a:solidFill>
                <a:latin typeface="Courier New"/>
              </a:rPr>
              <a:t>motions </a:t>
            </a:r>
            <a:r>
              <a:rPr lang="fr-FR" altLang="zh-CN" dirty="0">
                <a:solidFill>
                  <a:srgbClr val="000000"/>
                </a:solidFill>
                <a:latin typeface="Courier New"/>
              </a:rPr>
              <a:t>= [1, 1, 1];                     </a:t>
            </a:r>
            <a:endParaRPr lang="en-US" altLang="zh-CN" dirty="0">
              <a:solidFill>
                <a:srgbClr val="000000"/>
              </a:solidFill>
              <a:latin typeface="Courier New"/>
            </a:endParaRPr>
          </a:p>
        </p:txBody>
      </p:sp>
      <p:pic>
        <p:nvPicPr>
          <p:cNvPr id="50178" name="Picture 2" descr="D:\Works\Teach\Mobile Robot\Code\robotcourse\p8\posterior.png"/>
          <p:cNvPicPr>
            <a:picLocks noChangeAspect="1" noChangeArrowheads="1"/>
          </p:cNvPicPr>
          <p:nvPr/>
        </p:nvPicPr>
        <p:blipFill rotWithShape="1">
          <a:blip r:embed="rId2">
            <a:extLst>
              <a:ext uri="{28A0092B-C50C-407E-A947-70E740481C1C}">
                <a14:useLocalDpi xmlns:a14="http://schemas.microsoft.com/office/drawing/2010/main" val="0"/>
              </a:ext>
            </a:extLst>
          </a:blip>
          <a:srcRect l="5224" t="2593" r="6356" b="3595"/>
          <a:stretch/>
        </p:blipFill>
        <p:spPr bwMode="auto">
          <a:xfrm>
            <a:off x="101600" y="2021840"/>
            <a:ext cx="4775200" cy="379984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0801" y="6084004"/>
            <a:ext cx="4297971" cy="369332"/>
          </a:xfrm>
          <a:prstGeom prst="rect">
            <a:avLst/>
          </a:prstGeom>
        </p:spPr>
        <p:txBody>
          <a:bodyPr wrap="none">
            <a:spAutoFit/>
          </a:bodyPr>
          <a:lstStyle/>
          <a:p>
            <a:r>
              <a:rPr lang="zh-CN" altLang="en-US" dirty="0"/>
              <a:t> </a:t>
            </a:r>
            <a:r>
              <a:rPr lang="en-US" altLang="zh-CN" dirty="0"/>
              <a:t>0.4118    0.2522    0.0761    0.0515    0.2085</a:t>
            </a:r>
            <a:endParaRPr lang="zh-CN" altLang="en-US" dirty="0"/>
          </a:p>
        </p:txBody>
      </p:sp>
      <p:sp>
        <p:nvSpPr>
          <p:cNvPr id="8" name="矩形 7"/>
          <p:cNvSpPr/>
          <p:nvPr/>
        </p:nvSpPr>
        <p:spPr>
          <a:xfrm>
            <a:off x="4876800" y="6021288"/>
            <a:ext cx="3768980"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2.0030</a:t>
            </a:r>
          </a:p>
        </p:txBody>
      </p:sp>
      <p:graphicFrame>
        <p:nvGraphicFramePr>
          <p:cNvPr id="6" name="图示 5"/>
          <p:cNvGraphicFramePr/>
          <p:nvPr>
            <p:extLst>
              <p:ext uri="{D42A27DB-BD31-4B8C-83A1-F6EECF244321}">
                <p14:modId xmlns:p14="http://schemas.microsoft.com/office/powerpoint/2010/main" val="2716726572"/>
              </p:ext>
            </p:extLst>
          </p:nvPr>
        </p:nvGraphicFramePr>
        <p:xfrm>
          <a:off x="3563888" y="1400002"/>
          <a:ext cx="4032448" cy="81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290" name="Picture 2" descr="D:\Works\Teach\Mobile Robot\Code\robotcourse\p8\entropy.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58772" y="2348880"/>
            <a:ext cx="4630400" cy="347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13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0178"/>
                                        </p:tgtEl>
                                        <p:attrNameLst>
                                          <p:attrName>style.visibility</p:attrName>
                                        </p:attrNameLst>
                                      </p:cBhvr>
                                      <p:to>
                                        <p:strVal val="visible"/>
                                      </p:to>
                                    </p:set>
                                    <p:animEffect transition="in" filter="fade">
                                      <p:cBhvr>
                                        <p:cTn id="10" dur="500"/>
                                        <p:tgtEl>
                                          <p:spTgt spid="501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 presetClass="entr" presetSubtype="0" fill="hold" nodeType="withEffect">
                                  <p:stCondLst>
                                    <p:cond delay="0"/>
                                  </p:stCondLst>
                                  <p:childTnLst>
                                    <p:set>
                                      <p:cBhvr>
                                        <p:cTn id="15"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2360" y="476672"/>
            <a:ext cx="8032824" cy="923330"/>
          </a:xfrm>
          <a:prstGeom prst="rect">
            <a:avLst/>
          </a:prstGeom>
        </p:spPr>
        <p:txBody>
          <a:bodyPr wrap="square">
            <a:spAutoFit/>
          </a:bodyPr>
          <a:lstStyle/>
          <a:p>
            <a:r>
              <a:rPr lang="en-US" altLang="zh-CN" dirty="0">
                <a:solidFill>
                  <a:srgbClr val="000000"/>
                </a:solidFill>
                <a:latin typeface="Courier New"/>
              </a:rPr>
              <a:t>world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en-US" altLang="zh-CN" dirty="0">
                <a:solidFill>
                  <a:srgbClr val="000000"/>
                </a:solidFill>
                <a:latin typeface="Courier New"/>
              </a:rPr>
              <a:t>measurements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a:t>
            </a:r>
          </a:p>
          <a:p>
            <a:r>
              <a:rPr lang="en-US" altLang="zh-CN" dirty="0" smtClean="0">
                <a:solidFill>
                  <a:srgbClr val="000000"/>
                </a:solidFill>
                <a:latin typeface="Courier New"/>
              </a:rPr>
              <a:t>motions </a:t>
            </a:r>
            <a:r>
              <a:rPr lang="en-US" altLang="zh-CN" dirty="0">
                <a:solidFill>
                  <a:srgbClr val="000000"/>
                </a:solidFill>
                <a:latin typeface="Courier New"/>
              </a:rPr>
              <a:t>= [1, 1</a:t>
            </a:r>
            <a:r>
              <a:rPr lang="en-US" altLang="zh-CN" dirty="0" smtClean="0">
                <a:solidFill>
                  <a:srgbClr val="000000"/>
                </a:solidFill>
                <a:latin typeface="Courier New"/>
              </a:rPr>
              <a:t>];</a:t>
            </a:r>
            <a:r>
              <a:rPr lang="fr-FR" altLang="zh-CN" dirty="0" smtClean="0">
                <a:solidFill>
                  <a:srgbClr val="000000"/>
                </a:solidFill>
                <a:latin typeface="Courier New"/>
              </a:rPr>
              <a:t>                     </a:t>
            </a:r>
            <a:endParaRPr lang="en-US" altLang="zh-CN" dirty="0">
              <a:solidFill>
                <a:srgbClr val="000000"/>
              </a:solidFill>
              <a:latin typeface="Courier New"/>
            </a:endParaRPr>
          </a:p>
        </p:txBody>
      </p:sp>
      <p:sp>
        <p:nvSpPr>
          <p:cNvPr id="8" name="矩形 7"/>
          <p:cNvSpPr/>
          <p:nvPr/>
        </p:nvSpPr>
        <p:spPr>
          <a:xfrm>
            <a:off x="4876800" y="6021288"/>
            <a:ext cx="3768980"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2.1445</a:t>
            </a:r>
          </a:p>
        </p:txBody>
      </p:sp>
      <p:pic>
        <p:nvPicPr>
          <p:cNvPr id="51202" name="Picture 2" descr="D:\Works\Teach\Mobile Robot\Code\robotcourse\p8\posteri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94" t="6019" r="7083" b="4167"/>
          <a:stretch/>
        </p:blipFill>
        <p:spPr bwMode="auto">
          <a:xfrm>
            <a:off x="0" y="2348880"/>
            <a:ext cx="4223424" cy="326172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74028" y="6021288"/>
            <a:ext cx="4297971" cy="369332"/>
          </a:xfrm>
          <a:prstGeom prst="rect">
            <a:avLst/>
          </a:prstGeom>
        </p:spPr>
        <p:txBody>
          <a:bodyPr wrap="none">
            <a:spAutoFit/>
          </a:bodyPr>
          <a:lstStyle/>
          <a:p>
            <a:r>
              <a:rPr lang="zh-CN" altLang="en-US" dirty="0"/>
              <a:t> </a:t>
            </a:r>
            <a:r>
              <a:rPr lang="en-US" altLang="zh-CN" dirty="0"/>
              <a:t>0.1400    0.1853    0.3884    0.2021    0.0842</a:t>
            </a:r>
            <a:endParaRPr lang="zh-CN" altLang="en-US" dirty="0"/>
          </a:p>
        </p:txBody>
      </p:sp>
      <p:pic>
        <p:nvPicPr>
          <p:cNvPr id="13314" name="Picture 2" descr="D:\Works\Teach\Mobile Robot\Code\robotcourse\p8\entr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2130380"/>
            <a:ext cx="4931625" cy="3698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2655728216"/>
              </p:ext>
            </p:extLst>
          </p:nvPr>
        </p:nvGraphicFramePr>
        <p:xfrm>
          <a:off x="3563888" y="1400002"/>
          <a:ext cx="4032448" cy="8154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73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descr="D:\Works\Teach\Mobile Robot\Code\robotcourse\p8\entropy.png"/>
          <p:cNvPicPr>
            <a:picLocks noChangeAspect="1" noChangeArrowheads="1"/>
          </p:cNvPicPr>
          <p:nvPr/>
        </p:nvPicPr>
        <p:blipFill rotWithShape="1">
          <a:blip r:embed="rId2">
            <a:extLst>
              <a:ext uri="{28A0092B-C50C-407E-A947-70E740481C1C}">
                <a14:useLocalDpi xmlns:a14="http://schemas.microsoft.com/office/drawing/2010/main" val="0"/>
              </a:ext>
            </a:extLst>
          </a:blip>
          <a:srcRect l="4861" t="4603" r="8194" b="4536"/>
          <a:stretch/>
        </p:blipFill>
        <p:spPr bwMode="auto">
          <a:xfrm>
            <a:off x="4228934" y="1539303"/>
            <a:ext cx="5107108" cy="400283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42360" y="476672"/>
            <a:ext cx="8032824" cy="923330"/>
          </a:xfrm>
          <a:prstGeom prst="rect">
            <a:avLst/>
          </a:prstGeom>
        </p:spPr>
        <p:txBody>
          <a:bodyPr wrap="square">
            <a:spAutoFit/>
          </a:bodyPr>
          <a:lstStyle/>
          <a:p>
            <a:r>
              <a:rPr lang="en-US" altLang="zh-CN" dirty="0">
                <a:solidFill>
                  <a:srgbClr val="000000"/>
                </a:solidFill>
                <a:latin typeface="Courier New"/>
              </a:rPr>
              <a:t>world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en-US" altLang="zh-CN" dirty="0">
                <a:solidFill>
                  <a:srgbClr val="000000"/>
                </a:solidFill>
                <a:latin typeface="Courier New"/>
              </a:rPr>
              <a:t>measurements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a:t>
            </a:r>
          </a:p>
          <a:p>
            <a:r>
              <a:rPr lang="en-US" altLang="zh-CN" dirty="0" smtClean="0">
                <a:solidFill>
                  <a:srgbClr val="000000"/>
                </a:solidFill>
                <a:latin typeface="Courier New"/>
              </a:rPr>
              <a:t>motions </a:t>
            </a:r>
            <a:r>
              <a:rPr lang="en-US" altLang="zh-CN" dirty="0">
                <a:solidFill>
                  <a:srgbClr val="000000"/>
                </a:solidFill>
                <a:latin typeface="Courier New"/>
              </a:rPr>
              <a:t>= [3, 1];</a:t>
            </a:r>
          </a:p>
        </p:txBody>
      </p:sp>
      <p:sp>
        <p:nvSpPr>
          <p:cNvPr id="8" name="矩形 7"/>
          <p:cNvSpPr/>
          <p:nvPr/>
        </p:nvSpPr>
        <p:spPr>
          <a:xfrm>
            <a:off x="4876800" y="6021288"/>
            <a:ext cx="4044697"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a:t>
            </a:r>
            <a:r>
              <a:rPr lang="en-US" altLang="zh-CN" dirty="0" smtClean="0">
                <a:solidFill>
                  <a:srgbClr val="000000"/>
                </a:solidFill>
                <a:latin typeface="Courier New"/>
              </a:rPr>
              <a:t>2.2329</a:t>
            </a:r>
            <a:endParaRPr lang="en-US" altLang="zh-CN" dirty="0">
              <a:solidFill>
                <a:srgbClr val="000000"/>
              </a:solidFill>
              <a:latin typeface="Courier New"/>
            </a:endParaRPr>
          </a:p>
        </p:txBody>
      </p:sp>
      <p:graphicFrame>
        <p:nvGraphicFramePr>
          <p:cNvPr id="6" name="图示 5"/>
          <p:cNvGraphicFramePr/>
          <p:nvPr>
            <p:extLst>
              <p:ext uri="{D42A27DB-BD31-4B8C-83A1-F6EECF244321}">
                <p14:modId xmlns:p14="http://schemas.microsoft.com/office/powerpoint/2010/main" val="2211084926"/>
              </p:ext>
            </p:extLst>
          </p:nvPr>
        </p:nvGraphicFramePr>
        <p:xfrm>
          <a:off x="3563888" y="1400002"/>
          <a:ext cx="4032448" cy="81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274028" y="6021288"/>
            <a:ext cx="4297971" cy="369332"/>
          </a:xfrm>
          <a:prstGeom prst="rect">
            <a:avLst/>
          </a:prstGeom>
        </p:spPr>
        <p:txBody>
          <a:bodyPr wrap="none">
            <a:spAutoFit/>
          </a:bodyPr>
          <a:lstStyle/>
          <a:p>
            <a:r>
              <a:rPr lang="zh-CN" altLang="en-US" dirty="0"/>
              <a:t> </a:t>
            </a:r>
            <a:r>
              <a:rPr lang="en-US" altLang="zh-CN" dirty="0"/>
              <a:t>0.1907    0.1645    0.1355    0.1645    0.3449</a:t>
            </a:r>
            <a:endParaRPr lang="zh-CN" altLang="en-US" dirty="0"/>
          </a:p>
        </p:txBody>
      </p:sp>
      <p:pic>
        <p:nvPicPr>
          <p:cNvPr id="52226" name="Picture 2" descr="D:\Works\Teach\Mobile Robot\Code\robotcourse\p8\posterior.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833" t="4603" r="7500" b="4536"/>
          <a:stretch/>
        </p:blipFill>
        <p:spPr bwMode="auto">
          <a:xfrm>
            <a:off x="16272" y="2200814"/>
            <a:ext cx="4212662"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98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 presetClass="entr" presetSubtype="0" fill="hold" nodeType="withEffect">
                                  <p:stCondLst>
                                    <p:cond delay="0"/>
                                  </p:stCondLst>
                                  <p:childTnLst>
                                    <p:set>
                                      <p:cBhvr>
                                        <p:cTn id="12" dur="1" fill="hold">
                                          <p:stCondLst>
                                            <p:cond delay="0"/>
                                          </p:stCondLst>
                                        </p:cTn>
                                        <p:tgtEl>
                                          <p:spTgt spid="52227"/>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2226"/>
                                        </p:tgtEl>
                                        <p:attrNameLst>
                                          <p:attrName>style.visibility</p:attrName>
                                        </p:attrNameLst>
                                      </p:cBhvr>
                                      <p:to>
                                        <p:strVal val="visible"/>
                                      </p:to>
                                    </p:set>
                                    <p:animEffect transition="in" filter="fade">
                                      <p:cBhvr>
                                        <p:cTn id="15" dur="500"/>
                                        <p:tgtEl>
                                          <p:spTgt spid="52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descr="D:\Works\Teach\Mobile Robot\Code\robotcourse\p8\entr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3820" y="2463852"/>
            <a:ext cx="4721291" cy="354096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42360" y="476672"/>
            <a:ext cx="8032824" cy="923330"/>
          </a:xfrm>
          <a:prstGeom prst="rect">
            <a:avLst/>
          </a:prstGeom>
        </p:spPr>
        <p:txBody>
          <a:bodyPr wrap="square">
            <a:spAutoFit/>
          </a:bodyPr>
          <a:lstStyle/>
          <a:p>
            <a:r>
              <a:rPr lang="en-US" altLang="zh-CN" dirty="0">
                <a:solidFill>
                  <a:srgbClr val="000000"/>
                </a:solidFill>
                <a:latin typeface="Courier New"/>
              </a:rPr>
              <a:t>world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en-US" altLang="zh-CN" dirty="0">
                <a:solidFill>
                  <a:srgbClr val="000000"/>
                </a:solidFill>
                <a:latin typeface="Courier New"/>
              </a:rPr>
              <a:t>measurements = </a:t>
            </a:r>
            <a:r>
              <a:rPr lang="en-US" altLang="zh-CN" dirty="0" smtClean="0">
                <a:solidFill>
                  <a:srgbClr val="000000"/>
                </a:solidFill>
                <a:latin typeface="Courier New"/>
              </a:rPr>
              <a:t>{</a:t>
            </a:r>
            <a:r>
              <a:rPr lang="en-US" altLang="zh-CN" dirty="0" smtClean="0">
                <a:solidFill>
                  <a:srgbClr val="A020F0"/>
                </a:solidFill>
                <a:latin typeface="Courier New"/>
              </a:rPr>
              <a:t>‘red'</a:t>
            </a:r>
            <a:r>
              <a:rPr lang="en-US" altLang="zh-CN" dirty="0" smtClean="0">
                <a:solidFill>
                  <a:srgbClr val="000000"/>
                </a:solidFill>
                <a:latin typeface="Courier New"/>
              </a:rPr>
              <a:t>, </a:t>
            </a:r>
            <a:r>
              <a:rPr lang="en-US" altLang="zh-CN" dirty="0" smtClean="0">
                <a:solidFill>
                  <a:srgbClr val="A020F0"/>
                </a:solidFill>
                <a:latin typeface="Courier New"/>
              </a:rPr>
              <a:t>'red'</a:t>
            </a:r>
            <a:r>
              <a:rPr lang="en-US" altLang="zh-CN" dirty="0" smtClean="0">
                <a:solidFill>
                  <a:srgbClr val="000000"/>
                </a:solidFill>
                <a:latin typeface="Courier New"/>
              </a:rPr>
              <a:t>};</a:t>
            </a:r>
            <a:endParaRPr lang="en-US" altLang="zh-CN" dirty="0">
              <a:solidFill>
                <a:srgbClr val="000000"/>
              </a:solidFill>
              <a:latin typeface="Courier New"/>
            </a:endParaRPr>
          </a:p>
          <a:p>
            <a:r>
              <a:rPr lang="en-US" altLang="zh-CN" dirty="0" smtClean="0">
                <a:solidFill>
                  <a:srgbClr val="000000"/>
                </a:solidFill>
                <a:latin typeface="Courier New"/>
              </a:rPr>
              <a:t>motions </a:t>
            </a:r>
            <a:r>
              <a:rPr lang="en-US" altLang="zh-CN" dirty="0">
                <a:solidFill>
                  <a:srgbClr val="000000"/>
                </a:solidFill>
                <a:latin typeface="Courier New"/>
              </a:rPr>
              <a:t>= [3, 1];</a:t>
            </a:r>
          </a:p>
        </p:txBody>
      </p:sp>
      <p:sp>
        <p:nvSpPr>
          <p:cNvPr id="8" name="矩形 7"/>
          <p:cNvSpPr/>
          <p:nvPr/>
        </p:nvSpPr>
        <p:spPr>
          <a:xfrm>
            <a:off x="4876800" y="6021288"/>
            <a:ext cx="4044697"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2.2783</a:t>
            </a:r>
          </a:p>
        </p:txBody>
      </p:sp>
      <p:graphicFrame>
        <p:nvGraphicFramePr>
          <p:cNvPr id="6" name="图示 5"/>
          <p:cNvGraphicFramePr/>
          <p:nvPr>
            <p:extLst>
              <p:ext uri="{D42A27DB-BD31-4B8C-83A1-F6EECF244321}">
                <p14:modId xmlns:p14="http://schemas.microsoft.com/office/powerpoint/2010/main" val="90453688"/>
              </p:ext>
            </p:extLst>
          </p:nvPr>
        </p:nvGraphicFramePr>
        <p:xfrm>
          <a:off x="3563888" y="1400002"/>
          <a:ext cx="4032448" cy="81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274028" y="6021288"/>
            <a:ext cx="4403770" cy="369332"/>
          </a:xfrm>
          <a:prstGeom prst="rect">
            <a:avLst/>
          </a:prstGeom>
        </p:spPr>
        <p:txBody>
          <a:bodyPr wrap="none">
            <a:spAutoFit/>
          </a:bodyPr>
          <a:lstStyle/>
          <a:p>
            <a:r>
              <a:rPr lang="zh-CN" altLang="en-US" dirty="0"/>
              <a:t> </a:t>
            </a:r>
            <a:r>
              <a:rPr lang="en-US" altLang="zh-CN" dirty="0"/>
              <a:t>  0.1970    0.2149    0.2582    0.2149    0.1149</a:t>
            </a:r>
            <a:endParaRPr lang="zh-CN" altLang="en-US" dirty="0"/>
          </a:p>
        </p:txBody>
      </p:sp>
      <p:pic>
        <p:nvPicPr>
          <p:cNvPr id="53250" name="Picture 2" descr="D:\Works\Teach\Mobile Robot\Code\robotcourse\p8\posterior.png"/>
          <p:cNvPicPr>
            <a:picLocks noChangeAspect="1" noChangeArrowheads="1"/>
          </p:cNvPicPr>
          <p:nvPr/>
        </p:nvPicPr>
        <p:blipFill rotWithShape="1">
          <a:blip r:embed="rId8">
            <a:extLst>
              <a:ext uri="{28A0092B-C50C-407E-A947-70E740481C1C}">
                <a14:useLocalDpi xmlns:a14="http://schemas.microsoft.com/office/drawing/2010/main" val="0"/>
              </a:ext>
            </a:extLst>
          </a:blip>
          <a:srcRect l="5833" t="4603" r="7361" b="4352"/>
          <a:stretch/>
        </p:blipFill>
        <p:spPr bwMode="auto">
          <a:xfrm>
            <a:off x="69057" y="2221905"/>
            <a:ext cx="4813959" cy="378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2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53250"/>
                                        </p:tgtEl>
                                        <p:attrNameLst>
                                          <p:attrName>style.visibility</p:attrName>
                                        </p:attrNameLst>
                                      </p:cBhvr>
                                      <p:to>
                                        <p:strVal val="visible"/>
                                      </p:to>
                                    </p:set>
                                    <p:animEffect transition="in" filter="fade">
                                      <p:cBhvr>
                                        <p:cTn id="13" dur="500"/>
                                        <p:tgtEl>
                                          <p:spTgt spid="53250"/>
                                        </p:tgtEl>
                                      </p:cBhvr>
                                    </p:animEffect>
                                  </p:childTnLst>
                                </p:cTn>
                              </p:par>
                              <p:par>
                                <p:cTn id="14" presetID="1" presetClass="entr" presetSubtype="0" fill="hold" nodeType="withEffect">
                                  <p:stCondLst>
                                    <p:cond delay="0"/>
                                  </p:stCondLst>
                                  <p:childTnLst>
                                    <p:set>
                                      <p:cBhvr>
                                        <p:cTn id="15"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Works\Teach\Mobile Robot\Code\robotcourse\p8\entr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832" y="2276872"/>
            <a:ext cx="4802969" cy="36022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42360" y="476672"/>
            <a:ext cx="8032824" cy="923330"/>
          </a:xfrm>
          <a:prstGeom prst="rect">
            <a:avLst/>
          </a:prstGeom>
        </p:spPr>
        <p:txBody>
          <a:bodyPr wrap="square">
            <a:spAutoFit/>
          </a:bodyPr>
          <a:lstStyle/>
          <a:p>
            <a:r>
              <a:rPr lang="en-US" altLang="zh-CN" dirty="0">
                <a:solidFill>
                  <a:srgbClr val="000000"/>
                </a:solidFill>
                <a:latin typeface="Courier New"/>
              </a:rPr>
              <a:t>world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en-US" altLang="zh-CN" dirty="0" smtClean="0">
                <a:solidFill>
                  <a:srgbClr val="000000"/>
                </a:solidFill>
                <a:latin typeface="Courier New"/>
              </a:rPr>
              <a:t>measurements </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smtClean="0">
                <a:solidFill>
                  <a:srgbClr val="A020F0"/>
                </a:solidFill>
                <a:latin typeface="Courier New"/>
              </a:rPr>
              <a:t>'</a:t>
            </a:r>
            <a:r>
              <a:rPr lang="en-US" altLang="zh-CN" dirty="0" smtClean="0">
                <a:solidFill>
                  <a:srgbClr val="000000"/>
                </a:solidFill>
                <a:latin typeface="Courier New"/>
              </a:rPr>
              <a:t>};</a:t>
            </a:r>
          </a:p>
          <a:p>
            <a:r>
              <a:rPr lang="en-US" altLang="zh-CN" dirty="0">
                <a:solidFill>
                  <a:srgbClr val="000000"/>
                </a:solidFill>
                <a:latin typeface="Courier New"/>
              </a:rPr>
              <a:t>motions = [2, 1</a:t>
            </a:r>
            <a:r>
              <a:rPr lang="en-US" altLang="zh-CN" dirty="0" smtClean="0">
                <a:solidFill>
                  <a:srgbClr val="000000"/>
                </a:solidFill>
                <a:latin typeface="Courier New"/>
              </a:rPr>
              <a:t>];</a:t>
            </a:r>
            <a:endParaRPr lang="en-US" altLang="zh-CN" dirty="0">
              <a:solidFill>
                <a:srgbClr val="000000"/>
              </a:solidFill>
              <a:latin typeface="Courier New"/>
            </a:endParaRPr>
          </a:p>
        </p:txBody>
      </p:sp>
      <p:sp>
        <p:nvSpPr>
          <p:cNvPr id="8" name="矩形 7"/>
          <p:cNvSpPr/>
          <p:nvPr/>
        </p:nvSpPr>
        <p:spPr>
          <a:xfrm>
            <a:off x="4876800" y="6021288"/>
            <a:ext cx="4044697"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2.2783</a:t>
            </a:r>
          </a:p>
        </p:txBody>
      </p:sp>
      <p:graphicFrame>
        <p:nvGraphicFramePr>
          <p:cNvPr id="6" name="图示 5"/>
          <p:cNvGraphicFramePr/>
          <p:nvPr>
            <p:extLst>
              <p:ext uri="{D42A27DB-BD31-4B8C-83A1-F6EECF244321}">
                <p14:modId xmlns:p14="http://schemas.microsoft.com/office/powerpoint/2010/main" val="426933622"/>
              </p:ext>
            </p:extLst>
          </p:nvPr>
        </p:nvGraphicFramePr>
        <p:xfrm>
          <a:off x="3563888" y="1400002"/>
          <a:ext cx="4032448" cy="81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274028" y="6021288"/>
            <a:ext cx="4403770" cy="369332"/>
          </a:xfrm>
          <a:prstGeom prst="rect">
            <a:avLst/>
          </a:prstGeom>
        </p:spPr>
        <p:txBody>
          <a:bodyPr wrap="none">
            <a:spAutoFit/>
          </a:bodyPr>
          <a:lstStyle/>
          <a:p>
            <a:r>
              <a:rPr lang="en-US" altLang="zh-CN" dirty="0"/>
              <a:t>0.1970    0.1149    0.2149    0.2582    0.2149</a:t>
            </a:r>
            <a:endParaRPr lang="zh-CN" altLang="en-US" dirty="0"/>
          </a:p>
        </p:txBody>
      </p:sp>
      <p:pic>
        <p:nvPicPr>
          <p:cNvPr id="54274" name="Picture 2" descr="D:\Works\Teach\Mobile Robot\Code\robotcourse\p8\posterior.png"/>
          <p:cNvPicPr>
            <a:picLocks noChangeAspect="1" noChangeArrowheads="1"/>
          </p:cNvPicPr>
          <p:nvPr/>
        </p:nvPicPr>
        <p:blipFill rotWithShape="1">
          <a:blip r:embed="rId8">
            <a:extLst>
              <a:ext uri="{28A0092B-C50C-407E-A947-70E740481C1C}">
                <a14:useLocalDpi xmlns:a14="http://schemas.microsoft.com/office/drawing/2010/main" val="0"/>
              </a:ext>
            </a:extLst>
          </a:blip>
          <a:srcRect l="5416" t="4603" r="6806" b="5247"/>
          <a:stretch/>
        </p:blipFill>
        <p:spPr bwMode="auto">
          <a:xfrm>
            <a:off x="-3160" y="2060848"/>
            <a:ext cx="4807848" cy="3703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7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54274"/>
                                        </p:tgtEl>
                                        <p:attrNameLst>
                                          <p:attrName>style.visibility</p:attrName>
                                        </p:attrNameLst>
                                      </p:cBhvr>
                                      <p:to>
                                        <p:strVal val="visible"/>
                                      </p:to>
                                    </p:set>
                                    <p:animEffect transition="in" filter="fade">
                                      <p:cBhvr>
                                        <p:cTn id="13" dur="500"/>
                                        <p:tgtEl>
                                          <p:spTgt spid="54274"/>
                                        </p:tgtEl>
                                      </p:cBhvr>
                                    </p:animEffect>
                                  </p:childTnLst>
                                </p:cTn>
                              </p:par>
                              <p:par>
                                <p:cTn id="14" presetID="1" presetClass="entr" presetSubtype="0" fill="hold" nodeType="withEffect">
                                  <p:stCondLst>
                                    <p:cond delay="0"/>
                                  </p:stCondLst>
                                  <p:childTnLst>
                                    <p:set>
                                      <p:cBhvr>
                                        <p:cTn id="15"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695454706"/>
              </p:ext>
            </p:extLst>
          </p:nvPr>
        </p:nvGraphicFramePr>
        <p:xfrm>
          <a:off x="-4048" y="0"/>
          <a:ext cx="9148050" cy="6857998"/>
        </p:xfrm>
        <a:graphic>
          <a:graphicData uri="http://schemas.openxmlformats.org/drawingml/2006/table">
            <a:tbl>
              <a:tblPr firstRow="1" bandRow="1">
                <a:tableStyleId>{F5AB1C69-6EDB-4FF4-983F-18BD219EF322}</a:tableStyleId>
              </a:tblPr>
              <a:tblGrid>
                <a:gridCol w="1829610"/>
                <a:gridCol w="1829610"/>
                <a:gridCol w="1829610"/>
                <a:gridCol w="1829610"/>
                <a:gridCol w="1829610"/>
              </a:tblGrid>
              <a:tr h="979714">
                <a:tc>
                  <a:txBody>
                    <a:bodyPr/>
                    <a:lstStyle/>
                    <a:p>
                      <a:pPr algn="ctr"/>
                      <a:r>
                        <a:rPr lang="en-US" altLang="zh-CN" dirty="0" smtClean="0"/>
                        <a:t>Configuration</a:t>
                      </a:r>
                      <a:r>
                        <a:rPr lang="en-US" altLang="zh-CN" baseline="0" dirty="0" smtClean="0"/>
                        <a:t> ID</a:t>
                      </a:r>
                      <a:endParaRPr lang="zh-CN" altLang="en-US" dirty="0"/>
                    </a:p>
                  </a:txBody>
                  <a:tcPr anchor="ctr"/>
                </a:tc>
                <a:tc>
                  <a:txBody>
                    <a:bodyPr/>
                    <a:lstStyle/>
                    <a:p>
                      <a:pPr algn="ctr"/>
                      <a:r>
                        <a:rPr lang="en-US" altLang="zh-CN" dirty="0" smtClean="0"/>
                        <a:t>Correctness</a:t>
                      </a:r>
                      <a:endParaRPr lang="zh-CN" altLang="en-US" dirty="0"/>
                    </a:p>
                  </a:txBody>
                  <a:tcPr anchor="ctr"/>
                </a:tc>
                <a:tc>
                  <a:txBody>
                    <a:bodyPr/>
                    <a:lstStyle/>
                    <a:p>
                      <a:pPr algn="ctr"/>
                      <a:r>
                        <a:rPr lang="en-US" altLang="zh-CN" dirty="0" smtClean="0"/>
                        <a:t>Sharpest peek</a:t>
                      </a:r>
                      <a:r>
                        <a:rPr lang="en-US" altLang="zh-CN" baseline="0" dirty="0" smtClean="0"/>
                        <a:t> of posterior</a:t>
                      </a:r>
                      <a:endParaRPr lang="zh-CN" altLang="en-US" dirty="0"/>
                    </a:p>
                  </a:txBody>
                  <a:tcPr anchor="ctr"/>
                </a:tc>
                <a:tc>
                  <a:txBody>
                    <a:bodyPr/>
                    <a:lstStyle/>
                    <a:p>
                      <a:pPr algn="ctr"/>
                      <a:r>
                        <a:rPr lang="en-US" altLang="zh-CN" dirty="0" smtClean="0"/>
                        <a:t>Final</a:t>
                      </a:r>
                      <a:r>
                        <a:rPr lang="en-US" altLang="zh-CN" baseline="0" dirty="0" smtClean="0"/>
                        <a:t> entropy</a:t>
                      </a:r>
                      <a:endParaRPr lang="zh-CN" altLang="en-US" dirty="0"/>
                    </a:p>
                  </a:txBody>
                  <a:tcPr anchor="ctr"/>
                </a:tc>
                <a:tc>
                  <a:txBody>
                    <a:bodyPr/>
                    <a:lstStyle/>
                    <a:p>
                      <a:pPr algn="ctr"/>
                      <a:r>
                        <a:rPr lang="en-US" altLang="zh-CN" dirty="0" smtClean="0"/>
                        <a:t>Visualization</a:t>
                      </a:r>
                      <a:r>
                        <a:rPr lang="en-US" altLang="zh-CN" baseline="0" dirty="0" smtClean="0"/>
                        <a:t> of posterior</a:t>
                      </a:r>
                      <a:endParaRPr lang="zh-CN" altLang="en-US" dirty="0"/>
                    </a:p>
                  </a:txBody>
                  <a:tcPr anchor="ctr"/>
                </a:tc>
              </a:tr>
              <a:tr h="979714">
                <a:tc>
                  <a:txBody>
                    <a:bodyPr/>
                    <a:lstStyle/>
                    <a:p>
                      <a:pPr algn="ctr"/>
                      <a:r>
                        <a:rPr lang="en-US" altLang="zh-CN" dirty="0" smtClean="0"/>
                        <a:t>First</a:t>
                      </a:r>
                      <a:endParaRPr lang="zh-CN" altLang="en-US" dirty="0"/>
                    </a:p>
                  </a:txBody>
                  <a:tcPr anchor="ctr"/>
                </a:tc>
                <a:tc>
                  <a:txBody>
                    <a:bodyPr/>
                    <a:lstStyle/>
                    <a:p>
                      <a:pPr algn="ct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0.3874</a:t>
                      </a:r>
                      <a:endParaRPr lang="zh-CN" altLang="en-US" sz="1800" dirty="0" smtClean="0"/>
                    </a:p>
                  </a:txBody>
                  <a:tcPr anchor="ctr"/>
                </a:tc>
                <a:tc>
                  <a:txBody>
                    <a:bodyPr/>
                    <a:lstStyle/>
                    <a:p>
                      <a:pPr algn="ctr"/>
                      <a:r>
                        <a:rPr lang="en-US" altLang="zh-CN" dirty="0" smtClean="0"/>
                        <a:t>2.1433</a:t>
                      </a:r>
                      <a:endParaRPr lang="zh-CN" altLang="en-US" dirty="0"/>
                    </a:p>
                  </a:txBody>
                  <a:tcPr anchor="ctr"/>
                </a:tc>
                <a:tc>
                  <a:txBody>
                    <a:bodyPr/>
                    <a:lstStyle/>
                    <a:p>
                      <a:pPr algn="ctr"/>
                      <a:endParaRPr lang="zh-CN" altLang="en-US" dirty="0"/>
                    </a:p>
                  </a:txBody>
                  <a:tcPr anchor="ctr"/>
                </a:tc>
              </a:tr>
              <a:tr h="979714">
                <a:tc>
                  <a:txBody>
                    <a:bodyPr/>
                    <a:lstStyle/>
                    <a:p>
                      <a:pPr algn="ctr"/>
                      <a:r>
                        <a:rPr lang="en-US" altLang="zh-CN" dirty="0" smtClean="0"/>
                        <a:t>Second</a:t>
                      </a:r>
                      <a:endParaRPr lang="zh-CN" altLang="en-US" dirty="0"/>
                    </a:p>
                  </a:txBody>
                  <a:tcPr anchor="ctr"/>
                </a:tc>
                <a:tc>
                  <a:txBody>
                    <a:bodyPr/>
                    <a:lstStyle/>
                    <a:p>
                      <a:pPr algn="ctr"/>
                      <a:endParaRPr lang="zh-CN" altLang="en-US" dirty="0"/>
                    </a:p>
                  </a:txBody>
                  <a:tcPr anchor="ctr"/>
                </a:tc>
                <a:tc>
                  <a:txBody>
                    <a:bodyPr/>
                    <a:lstStyle/>
                    <a:p>
                      <a:pPr algn="ctr"/>
                      <a:r>
                        <a:rPr lang="en-US" altLang="zh-CN" dirty="0" smtClean="0"/>
                        <a:t>0.4118</a:t>
                      </a:r>
                      <a:endParaRPr lang="zh-CN" altLang="en-US" dirty="0"/>
                    </a:p>
                  </a:txBody>
                  <a:tcPr anchor="ctr"/>
                </a:tc>
                <a:tc>
                  <a:txBody>
                    <a:bodyPr/>
                    <a:lstStyle/>
                    <a:p>
                      <a:pPr algn="ctr"/>
                      <a:r>
                        <a:rPr lang="en-US" altLang="zh-CN" dirty="0" smtClean="0"/>
                        <a:t>2.0030</a:t>
                      </a:r>
                      <a:endParaRPr lang="zh-CN" altLang="en-US" dirty="0"/>
                    </a:p>
                  </a:txBody>
                  <a:tcPr anchor="ctr"/>
                </a:tc>
                <a:tc>
                  <a:txBody>
                    <a:bodyPr/>
                    <a:lstStyle/>
                    <a:p>
                      <a:pPr algn="ctr"/>
                      <a:endParaRPr lang="zh-CN" altLang="en-US" dirty="0"/>
                    </a:p>
                  </a:txBody>
                  <a:tcPr anchor="ctr"/>
                </a:tc>
              </a:tr>
              <a:tr h="979714">
                <a:tc>
                  <a:txBody>
                    <a:bodyPr/>
                    <a:lstStyle/>
                    <a:p>
                      <a:pPr algn="ctr"/>
                      <a:r>
                        <a:rPr lang="en-US" altLang="zh-CN" dirty="0" smtClean="0"/>
                        <a:t>Third</a:t>
                      </a:r>
                      <a:endParaRPr lang="zh-CN" altLang="en-US" dirty="0"/>
                    </a:p>
                  </a:txBody>
                  <a:tcPr anchor="ctr"/>
                </a:tc>
                <a:tc>
                  <a:txBody>
                    <a:bodyPr/>
                    <a:lstStyle/>
                    <a:p>
                      <a:pPr algn="ctr"/>
                      <a:endParaRPr lang="zh-CN" altLang="en-US"/>
                    </a:p>
                  </a:txBody>
                  <a:tcPr anchor="ctr"/>
                </a:tc>
                <a:tc>
                  <a:txBody>
                    <a:bodyPr/>
                    <a:lstStyle/>
                    <a:p>
                      <a:pPr algn="ctr"/>
                      <a:r>
                        <a:rPr lang="en-US" altLang="zh-CN" dirty="0" smtClean="0"/>
                        <a:t>0.3884 </a:t>
                      </a:r>
                      <a:endParaRPr lang="zh-CN" altLang="en-US" dirty="0"/>
                    </a:p>
                  </a:txBody>
                  <a:tcPr anchor="ctr"/>
                </a:tc>
                <a:tc>
                  <a:txBody>
                    <a:bodyPr/>
                    <a:lstStyle/>
                    <a:p>
                      <a:pPr algn="ctr"/>
                      <a:r>
                        <a:rPr lang="en-US" altLang="zh-CN" dirty="0" smtClean="0"/>
                        <a:t>2.1445</a:t>
                      </a:r>
                    </a:p>
                  </a:txBody>
                  <a:tcPr anchor="ctr"/>
                </a:tc>
                <a:tc>
                  <a:txBody>
                    <a:bodyPr/>
                    <a:lstStyle/>
                    <a:p>
                      <a:pPr algn="ctr"/>
                      <a:endParaRPr lang="zh-CN" altLang="en-US" dirty="0"/>
                    </a:p>
                  </a:txBody>
                  <a:tcPr anchor="ctr"/>
                </a:tc>
              </a:tr>
              <a:tr h="979714">
                <a:tc>
                  <a:txBody>
                    <a:bodyPr/>
                    <a:lstStyle/>
                    <a:p>
                      <a:pPr algn="ctr"/>
                      <a:r>
                        <a:rPr lang="en-US" altLang="zh-CN" dirty="0" smtClean="0"/>
                        <a:t>Fourth</a:t>
                      </a:r>
                      <a:endParaRPr lang="zh-CN" altLang="en-US" dirty="0"/>
                    </a:p>
                  </a:txBody>
                  <a:tcPr anchor="ctr"/>
                </a:tc>
                <a:tc>
                  <a:txBody>
                    <a:bodyPr/>
                    <a:lstStyle/>
                    <a:p>
                      <a:pPr algn="ctr"/>
                      <a:endParaRPr lang="zh-CN" altLang="en-US"/>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0.3449</a:t>
                      </a:r>
                      <a:endParaRPr lang="zh-CN" altLang="en-US" dirty="0" smtClean="0"/>
                    </a:p>
                  </a:txBody>
                  <a:tcPr anchor="ctr"/>
                </a:tc>
                <a:tc>
                  <a:txBody>
                    <a:bodyPr/>
                    <a:lstStyle/>
                    <a:p>
                      <a:pPr algn="ctr"/>
                      <a:r>
                        <a:rPr lang="en-US" altLang="zh-CN" dirty="0" smtClean="0"/>
                        <a:t> 2.2329</a:t>
                      </a:r>
                      <a:endParaRPr lang="zh-CN" altLang="en-US" dirty="0"/>
                    </a:p>
                  </a:txBody>
                  <a:tcPr anchor="ctr"/>
                </a:tc>
                <a:tc>
                  <a:txBody>
                    <a:bodyPr/>
                    <a:lstStyle/>
                    <a:p>
                      <a:pPr algn="ctr"/>
                      <a:endParaRPr lang="zh-CN" altLang="en-US" dirty="0"/>
                    </a:p>
                  </a:txBody>
                  <a:tcPr anchor="ctr"/>
                </a:tc>
              </a:tr>
              <a:tr h="979714">
                <a:tc>
                  <a:txBody>
                    <a:bodyPr/>
                    <a:lstStyle/>
                    <a:p>
                      <a:pPr algn="ctr"/>
                      <a:r>
                        <a:rPr lang="en-US" altLang="zh-CN" dirty="0" smtClean="0"/>
                        <a:t>Fifth</a:t>
                      </a:r>
                      <a:endParaRPr lang="zh-CN" altLang="en-US" dirty="0"/>
                    </a:p>
                  </a:txBody>
                  <a:tcPr anchor="ctr">
                    <a:solidFill>
                      <a:schemeClr val="accent6">
                        <a:lumMod val="60000"/>
                        <a:lumOff val="40000"/>
                      </a:schemeClr>
                    </a:solidFill>
                  </a:tcPr>
                </a:tc>
                <a:tc>
                  <a:txBody>
                    <a:bodyPr/>
                    <a:lstStyle/>
                    <a:p>
                      <a:pPr algn="ctr"/>
                      <a:endParaRPr lang="zh-CN" altLang="en-US" dirty="0"/>
                    </a:p>
                  </a:txBody>
                  <a:tcPr anchor="ctr">
                    <a:solidFill>
                      <a:schemeClr val="accent6">
                        <a:lumMod val="60000"/>
                        <a:lumOff val="40000"/>
                      </a:schemeClr>
                    </a:solidFill>
                  </a:tcPr>
                </a:tc>
                <a:tc>
                  <a:txBody>
                    <a:bodyPr/>
                    <a:lstStyle/>
                    <a:p>
                      <a:pPr algn="ctr"/>
                      <a:r>
                        <a:rPr lang="en-US" altLang="zh-CN" dirty="0" smtClean="0"/>
                        <a:t>0.2582</a:t>
                      </a:r>
                      <a:endParaRPr lang="zh-CN" altLang="en-US" dirty="0"/>
                    </a:p>
                  </a:txBody>
                  <a:tcPr anchor="ctr">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latin typeface="+mn-lt"/>
                          <a:ea typeface="+mn-ea"/>
                          <a:cs typeface="+mn-cs"/>
                        </a:rPr>
                        <a:t>2.2783</a:t>
                      </a:r>
                    </a:p>
                  </a:txBody>
                  <a:tcPr anchor="ctr">
                    <a:solidFill>
                      <a:schemeClr val="accent6">
                        <a:lumMod val="60000"/>
                        <a:lumOff val="40000"/>
                      </a:schemeClr>
                    </a:solidFill>
                  </a:tcPr>
                </a:tc>
                <a:tc>
                  <a:txBody>
                    <a:bodyPr/>
                    <a:lstStyle/>
                    <a:p>
                      <a:pPr algn="ctr"/>
                      <a:endParaRPr lang="zh-CN" altLang="en-US" dirty="0"/>
                    </a:p>
                  </a:txBody>
                  <a:tcPr anchor="ctr">
                    <a:solidFill>
                      <a:schemeClr val="accent6">
                        <a:lumMod val="60000"/>
                        <a:lumOff val="40000"/>
                      </a:schemeClr>
                    </a:solidFill>
                  </a:tcPr>
                </a:tc>
              </a:tr>
              <a:tr h="979714">
                <a:tc>
                  <a:txBody>
                    <a:bodyPr/>
                    <a:lstStyle/>
                    <a:p>
                      <a:pPr algn="ctr"/>
                      <a:r>
                        <a:rPr lang="en-US" altLang="zh-CN" dirty="0" smtClean="0"/>
                        <a:t>Sixth</a:t>
                      </a:r>
                      <a:endParaRPr lang="zh-CN" altLang="en-US" dirty="0"/>
                    </a:p>
                  </a:txBody>
                  <a:tcPr anchor="ctr">
                    <a:solidFill>
                      <a:schemeClr val="accent6">
                        <a:lumMod val="60000"/>
                        <a:lumOff val="40000"/>
                      </a:schemeClr>
                    </a:solidFill>
                  </a:tcPr>
                </a:tc>
                <a:tc>
                  <a:txBody>
                    <a:bodyPr/>
                    <a:lstStyle/>
                    <a:p>
                      <a:pPr algn="ctr"/>
                      <a:endParaRPr lang="zh-CN" altLang="en-US" dirty="0"/>
                    </a:p>
                  </a:txBody>
                  <a:tcPr anchor="ctr">
                    <a:solidFill>
                      <a:schemeClr val="accent6">
                        <a:lumMod val="60000"/>
                        <a:lumOff val="40000"/>
                      </a:schemeClr>
                    </a:solidFill>
                  </a:tcPr>
                </a:tc>
                <a:tc>
                  <a:txBody>
                    <a:bodyPr/>
                    <a:lstStyle/>
                    <a:p>
                      <a:pPr algn="ctr"/>
                      <a:r>
                        <a:rPr lang="en-US" altLang="zh-CN" dirty="0" smtClean="0"/>
                        <a:t> 0.2582 </a:t>
                      </a:r>
                      <a:endParaRPr lang="zh-CN" altLang="en-US" dirty="0"/>
                    </a:p>
                  </a:txBody>
                  <a:tcPr anchor="ctr">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latin typeface="+mn-lt"/>
                          <a:ea typeface="+mn-ea"/>
                          <a:cs typeface="+mn-cs"/>
                        </a:rPr>
                        <a:t>2.2783</a:t>
                      </a:r>
                    </a:p>
                  </a:txBody>
                  <a:tcPr anchor="ctr">
                    <a:solidFill>
                      <a:schemeClr val="accent6">
                        <a:lumMod val="60000"/>
                        <a:lumOff val="40000"/>
                      </a:schemeClr>
                    </a:solidFill>
                  </a:tcPr>
                </a:tc>
                <a:tc>
                  <a:txBody>
                    <a:bodyPr/>
                    <a:lstStyle/>
                    <a:p>
                      <a:pPr algn="ctr"/>
                      <a:endParaRPr lang="zh-CN" altLang="en-US" dirty="0"/>
                    </a:p>
                  </a:txBody>
                  <a:tcPr anchor="ctr">
                    <a:solidFill>
                      <a:schemeClr val="accent6">
                        <a:lumMod val="60000"/>
                        <a:lumOff val="40000"/>
                      </a:schemeClr>
                    </a:solidFill>
                  </a:tcPr>
                </a:tc>
              </a:tr>
            </a:tbl>
          </a:graphicData>
        </a:graphic>
      </p:graphicFrame>
      <p:pic>
        <p:nvPicPr>
          <p:cNvPr id="55298" name="Picture 2" descr="C:\Users\samuel\Downloads\1364654369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980728"/>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55299" name="Picture 3" descr="C:\Users\samuel\Downloads\1364654409_gtk-canc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981" y="5005144"/>
            <a:ext cx="834859" cy="8348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samuel\Downloads\1364654409_gtk-canc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981" y="5964051"/>
            <a:ext cx="834859" cy="834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amuel\Downloads\1364654369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96383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samuel\Downloads\1364654369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82" y="294871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654369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82" y="3931816"/>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Works\Teach\Mobile Robot\Code\robotcourse\p8\posterior.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1667" b="92556" l="10500" r="91917"/>
                    </a14:imgEffect>
                  </a14:imgLayer>
                </a14:imgProps>
              </a:ext>
              <a:ext uri="{28A0092B-C50C-407E-A947-70E740481C1C}">
                <a14:useLocalDpi xmlns:a14="http://schemas.microsoft.com/office/drawing/2010/main" val="0"/>
              </a:ext>
            </a:extLst>
          </a:blip>
          <a:srcRect l="5416" t="4603" r="6806" b="5247"/>
          <a:stretch/>
        </p:blipFill>
        <p:spPr bwMode="auto">
          <a:xfrm>
            <a:off x="7624858" y="5787049"/>
            <a:ext cx="1389448" cy="10702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Works\Teach\Mobile Robot\Code\robotcourse\p8\posterior.pn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9111" b="92333" l="11750" r="91583"/>
                    </a14:imgEffect>
                  </a14:imgLayer>
                </a14:imgProps>
              </a:ext>
              <a:ext uri="{28A0092B-C50C-407E-A947-70E740481C1C}">
                <a14:useLocalDpi xmlns:a14="http://schemas.microsoft.com/office/drawing/2010/main" val="0"/>
              </a:ext>
            </a:extLst>
          </a:blip>
          <a:srcRect l="5833" t="4603" r="7361" b="4352"/>
          <a:stretch/>
        </p:blipFill>
        <p:spPr bwMode="auto">
          <a:xfrm>
            <a:off x="7624857" y="4775375"/>
            <a:ext cx="1385772" cy="10900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Works\Teach\Mobile Robot\Code\robotcourse\p8\posterior.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5889" b="94000" l="11000" r="91500"/>
                    </a14:imgEffect>
                  </a14:imgLayer>
                </a14:imgProps>
              </a:ext>
              <a:ext uri="{28A0092B-C50C-407E-A947-70E740481C1C}">
                <a14:useLocalDpi xmlns:a14="http://schemas.microsoft.com/office/drawing/2010/main" val="0"/>
              </a:ext>
            </a:extLst>
          </a:blip>
          <a:srcRect l="5833" t="4603" r="7500" b="4536"/>
          <a:stretch/>
        </p:blipFill>
        <p:spPr bwMode="auto">
          <a:xfrm>
            <a:off x="7596337" y="3916489"/>
            <a:ext cx="1304984" cy="10260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Works\Teach\Mobile Robot\Code\robotcourse\p8\posterior.png"/>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6556" b="93222" l="9500" r="92333"/>
                    </a14:imgEffect>
                  </a14:imgLayer>
                </a14:imgProps>
              </a:ext>
              <a:ext uri="{28A0092B-C50C-407E-A947-70E740481C1C}">
                <a14:useLocalDpi xmlns:a14="http://schemas.microsoft.com/office/drawing/2010/main" val="0"/>
              </a:ext>
            </a:extLst>
          </a:blip>
          <a:srcRect l="5694" t="6019" r="7083" b="4167"/>
          <a:stretch/>
        </p:blipFill>
        <p:spPr bwMode="auto">
          <a:xfrm>
            <a:off x="7509061" y="2898607"/>
            <a:ext cx="1392260" cy="1075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Works\Teach\Mobile Robot\Code\robotcourse\p8\posterior.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6889" b="92889" l="10500" r="92917"/>
                    </a14:imgEffect>
                  </a14:imgLayer>
                </a14:imgProps>
              </a:ext>
              <a:ext uri="{28A0092B-C50C-407E-A947-70E740481C1C}">
                <a14:useLocalDpi xmlns:a14="http://schemas.microsoft.com/office/drawing/2010/main" val="0"/>
              </a:ext>
            </a:extLst>
          </a:blip>
          <a:srcRect l="5224" t="2593" r="6356" b="3595"/>
          <a:stretch/>
        </p:blipFill>
        <p:spPr bwMode="auto">
          <a:xfrm>
            <a:off x="7493121" y="1857736"/>
            <a:ext cx="1408200" cy="11205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Works\Teach\Mobile Robot\Code\robotcourse\p8\posterior.png"/>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6778" b="94222" l="8000" r="95583"/>
                    </a14:imgEffect>
                  </a14:imgLayer>
                </a14:imgProps>
              </a:ext>
              <a:ext uri="{28A0092B-C50C-407E-A947-70E740481C1C}">
                <a14:useLocalDpi xmlns:a14="http://schemas.microsoft.com/office/drawing/2010/main" val="0"/>
              </a:ext>
            </a:extLst>
          </a:blip>
          <a:srcRect/>
          <a:stretch>
            <a:fillRect/>
          </a:stretch>
        </p:blipFill>
        <p:spPr bwMode="auto">
          <a:xfrm>
            <a:off x="7436716" y="881515"/>
            <a:ext cx="1521009" cy="114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707986"/>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 y="0"/>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88568" y="4293096"/>
            <a:ext cx="8352928" cy="2062103"/>
          </a:xfrm>
          <a:prstGeom prst="rect">
            <a:avLst/>
          </a:prstGeom>
          <a:noFill/>
        </p:spPr>
        <p:txBody>
          <a:bodyPr wrap="square" rtlCol="0">
            <a:spAutoFit/>
          </a:bodyPr>
          <a:lstStyle/>
          <a:p>
            <a:r>
              <a:rPr lang="en-US" altLang="zh-CN" sz="3200" dirty="0" smtClean="0"/>
              <a:t>The belief is shifted </a:t>
            </a:r>
            <a:r>
              <a:rPr lang="en-US" altLang="zh-CN" sz="3200" dirty="0"/>
              <a:t>according to the motion. Now, robot motion is somewhat </a:t>
            </a:r>
            <a:r>
              <a:rPr lang="en-US" altLang="zh-CN" sz="3200" b="1" dirty="0">
                <a:solidFill>
                  <a:srgbClr val="00B050"/>
                </a:solidFill>
              </a:rPr>
              <a:t>uncertain</a:t>
            </a:r>
            <a:r>
              <a:rPr lang="en-US" altLang="zh-CN" sz="3200" dirty="0"/>
              <a:t>. We can never be certain where the robot moved. So these </a:t>
            </a:r>
            <a:r>
              <a:rPr lang="en-US" altLang="zh-CN" sz="3200" dirty="0" smtClean="0"/>
              <a:t>bumps </a:t>
            </a:r>
            <a:r>
              <a:rPr lang="en-US" altLang="zh-CN" sz="3200" dirty="0"/>
              <a:t>are a little bit </a:t>
            </a:r>
            <a:r>
              <a:rPr lang="en-US" altLang="zh-CN" sz="3200" b="1" dirty="0">
                <a:solidFill>
                  <a:srgbClr val="00B050"/>
                </a:solidFill>
              </a:rPr>
              <a:t>flatter</a:t>
            </a:r>
            <a:r>
              <a:rPr lang="en-US" altLang="zh-CN" sz="3200" dirty="0"/>
              <a:t> than </a:t>
            </a:r>
            <a:r>
              <a:rPr lang="en-US" altLang="zh-CN" sz="3200" dirty="0" smtClean="0"/>
              <a:t>they were.</a:t>
            </a:r>
            <a:endParaRPr lang="zh-CN" altLang="en-US" sz="32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4" y="113030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4" y="2023032"/>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图示 3"/>
          <p:cNvGraphicFramePr/>
          <p:nvPr>
            <p:extLst>
              <p:ext uri="{D42A27DB-BD31-4B8C-83A1-F6EECF244321}">
                <p14:modId xmlns:p14="http://schemas.microsoft.com/office/powerpoint/2010/main" val="1666369953"/>
              </p:ext>
            </p:extLst>
          </p:nvPr>
        </p:nvGraphicFramePr>
        <p:xfrm>
          <a:off x="2276067" y="3159682"/>
          <a:ext cx="4752528" cy="12241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109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125868268"/>
              </p:ext>
            </p:extLst>
          </p:nvPr>
        </p:nvGraphicFramePr>
        <p:xfrm>
          <a:off x="395536" y="476672"/>
          <a:ext cx="7992888" cy="8208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8986242"/>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85476"/>
            <a:ext cx="2088232" cy="20882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flipV="1">
            <a:off x="0" y="0"/>
            <a:ext cx="5004048" cy="3645024"/>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4864" y="0"/>
            <a:ext cx="8125256" cy="6065912"/>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486" name="Picture 6" descr="C:\Users\samuel\Downloads\1364322427_skype_came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128" y="3032956"/>
            <a:ext cx="1363990" cy="1363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1709" y="496418"/>
            <a:ext cx="1584598" cy="15781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5"/>
          <p:cNvSpPr txBox="1">
            <a:spLocks/>
          </p:cNvSpPr>
          <p:nvPr/>
        </p:nvSpPr>
        <p:spPr>
          <a:xfrm>
            <a:off x="3342352" y="2673255"/>
            <a:ext cx="5688632"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That’s the essence of mobile robot localization! </a:t>
            </a:r>
          </a:p>
        </p:txBody>
      </p:sp>
    </p:spTree>
    <p:extLst>
      <p:ext uri="{BB962C8B-B14F-4D97-AF65-F5344CB8AC3E}">
        <p14:creationId xmlns:p14="http://schemas.microsoft.com/office/powerpoint/2010/main" val="1255698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460739595"/>
              </p:ext>
            </p:extLst>
          </p:nvPr>
        </p:nvGraphicFramePr>
        <p:xfrm>
          <a:off x="0" y="1268760"/>
          <a:ext cx="9289032" cy="4998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1" name="组合 20"/>
          <p:cNvGrpSpPr/>
          <p:nvPr/>
        </p:nvGrpSpPr>
        <p:grpSpPr>
          <a:xfrm>
            <a:off x="1259632" y="188640"/>
            <a:ext cx="6840760" cy="773296"/>
            <a:chOff x="1636073" y="1245"/>
            <a:chExt cx="1299853" cy="369038"/>
          </a:xfrm>
        </p:grpSpPr>
        <p:sp>
          <p:nvSpPr>
            <p:cNvPr id="22" name="圆角矩形 21"/>
            <p:cNvSpPr/>
            <p:nvPr/>
          </p:nvSpPr>
          <p:spPr>
            <a:xfrm>
              <a:off x="1636073" y="1245"/>
              <a:ext cx="1299853" cy="36903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圆角矩形 4"/>
            <p:cNvSpPr/>
            <p:nvPr/>
          </p:nvSpPr>
          <p:spPr>
            <a:xfrm>
              <a:off x="1646882" y="12054"/>
              <a:ext cx="1278235" cy="347420"/>
            </a:xfrm>
            <a:prstGeom prst="rect">
              <a:avLst/>
            </a:prstGeom>
          </p:spPr>
          <p:style>
            <a:lnRef idx="0">
              <a:schemeClr val="accent4"/>
            </a:lnRef>
            <a:fillRef idx="3">
              <a:schemeClr val="accent4"/>
            </a:fillRef>
            <a:effectRef idx="3">
              <a:schemeClr val="accent4"/>
            </a:effectRef>
            <a:fontRef idx="minor">
              <a:schemeClr val="lt1"/>
            </a:fontRef>
          </p:style>
          <p:txBody>
            <a:bodyPr spcFirstLastPara="0" vert="horz" wrap="square" lIns="26670" tIns="26670" rIns="26670" bIns="26670" numCol="1" spcCol="1270" anchor="ctr" anchorCtr="0">
              <a:noAutofit/>
            </a:bodyPr>
            <a:lstStyle/>
            <a:p>
              <a:pPr lvl="0" algn="ctr" defTabSz="311150" rtl="0">
                <a:lnSpc>
                  <a:spcPct val="90000"/>
                </a:lnSpc>
                <a:spcBef>
                  <a:spcPct val="0"/>
                </a:spcBef>
                <a:spcAft>
                  <a:spcPct val="35000"/>
                </a:spcAft>
              </a:pPr>
              <a:r>
                <a:rPr lang="en-US" sz="2000" kern="1200" dirty="0" smtClean="0"/>
                <a:t>The localization procedure can be written as a series of steps:</a:t>
              </a:r>
              <a:endParaRPr lang="zh-CN" sz="2000" kern="1200" dirty="0"/>
            </a:p>
          </p:txBody>
        </p:sp>
      </p:grpSp>
    </p:spTree>
    <p:extLst>
      <p:ext uri="{BB962C8B-B14F-4D97-AF65-F5344CB8AC3E}">
        <p14:creationId xmlns:p14="http://schemas.microsoft.com/office/powerpoint/2010/main" val="489309838"/>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404664"/>
            <a:ext cx="8280920" cy="3970318"/>
          </a:xfrm>
          <a:prstGeom prst="rect">
            <a:avLst/>
          </a:prstGeom>
        </p:spPr>
        <p:txBody>
          <a:bodyPr wrap="square">
            <a:spAutoFit/>
          </a:bodyPr>
          <a:lstStyle/>
          <a:p>
            <a:r>
              <a:rPr lang="en-US" altLang="zh-CN" sz="2800" dirty="0">
                <a:effectLst>
                  <a:outerShdw blurRad="38100" dist="38100" dir="2700000" algn="tl">
                    <a:srgbClr val="000000">
                      <a:alpha val="43137"/>
                    </a:srgbClr>
                  </a:outerShdw>
                </a:effectLst>
              </a:rPr>
              <a:t>You may be curious about how we can use individual cells to represent a road. After all, a </a:t>
            </a:r>
            <a:r>
              <a:rPr lang="en-US" altLang="zh-CN" sz="2800" dirty="0" smtClean="0">
                <a:effectLst>
                  <a:outerShdw blurRad="38100" dist="38100" dir="2700000" algn="tl">
                    <a:srgbClr val="000000">
                      <a:alpha val="43137"/>
                    </a:srgbClr>
                  </a:outerShdw>
                </a:effectLst>
              </a:rPr>
              <a:t>road isn't </a:t>
            </a:r>
            <a:r>
              <a:rPr lang="en-US" altLang="zh-CN" sz="2800" dirty="0">
                <a:effectLst>
                  <a:outerShdw blurRad="38100" dist="38100" dir="2700000" algn="tl">
                    <a:srgbClr val="000000">
                      <a:alpha val="43137"/>
                    </a:srgbClr>
                  </a:outerShdw>
                </a:effectLst>
              </a:rPr>
              <a:t>neatly divided into cells for us to jump </a:t>
            </a:r>
            <a:r>
              <a:rPr lang="en-US" altLang="zh-CN" sz="2800" dirty="0" smtClean="0">
                <a:effectLst>
                  <a:outerShdw blurRad="38100" dist="38100" dir="2700000" algn="tl">
                    <a:srgbClr val="000000">
                      <a:alpha val="43137"/>
                    </a:srgbClr>
                  </a:outerShdw>
                </a:effectLst>
              </a:rPr>
              <a:t>between. Mathematically</a:t>
            </a:r>
            <a:r>
              <a:rPr lang="en-US" altLang="zh-CN" sz="2800" dirty="0">
                <a:effectLst>
                  <a:outerShdw blurRad="38100" dist="38100" dir="2700000" algn="tl">
                    <a:srgbClr val="000000">
                      <a:alpha val="43137"/>
                    </a:srgbClr>
                  </a:outerShdw>
                </a:effectLst>
              </a:rPr>
              <a:t>, we would say the road </a:t>
            </a:r>
            <a:r>
              <a:rPr lang="en-US" altLang="zh-CN" sz="2800" dirty="0" smtClean="0">
                <a:effectLst>
                  <a:outerShdw blurRad="38100" dist="38100" dir="2700000" algn="tl">
                    <a:srgbClr val="000000">
                      <a:alpha val="43137"/>
                    </a:srgbClr>
                  </a:outerShdw>
                </a:effectLst>
              </a:rPr>
              <a:t>is not </a:t>
            </a:r>
            <a:r>
              <a:rPr lang="en-US" altLang="zh-CN" sz="2800" b="1" i="1" dirty="0">
                <a:solidFill>
                  <a:srgbClr val="00B050"/>
                </a:solidFill>
                <a:effectLst>
                  <a:outerShdw blurRad="38100" dist="38100" dir="2700000" algn="tl">
                    <a:srgbClr val="000000">
                      <a:alpha val="43137"/>
                    </a:srgbClr>
                  </a:outerShdw>
                </a:effectLst>
              </a:rPr>
              <a:t>discrete</a:t>
            </a:r>
            <a:r>
              <a:rPr lang="en-US" altLang="zh-CN" sz="2800" i="1" dirty="0">
                <a:effectLst>
                  <a:outerShdw blurRad="38100" dist="38100" dir="2700000" algn="tl">
                    <a:srgbClr val="000000">
                      <a:alpha val="43137"/>
                    </a:srgbClr>
                  </a:outerShdw>
                </a:effectLst>
              </a:rPr>
              <a:t> </a:t>
            </a:r>
            <a:r>
              <a:rPr lang="en-US" altLang="zh-CN" sz="2800" dirty="0">
                <a:effectLst>
                  <a:outerShdw blurRad="38100" dist="38100" dir="2700000" algn="tl">
                    <a:srgbClr val="000000">
                      <a:alpha val="43137"/>
                    </a:srgbClr>
                  </a:outerShdw>
                </a:effectLst>
              </a:rPr>
              <a:t>it is </a:t>
            </a:r>
            <a:r>
              <a:rPr lang="en-US" altLang="zh-CN" sz="2800" b="1" i="1" dirty="0">
                <a:solidFill>
                  <a:srgbClr val="00B050"/>
                </a:solidFill>
                <a:effectLst>
                  <a:outerShdw blurRad="38100" dist="38100" dir="2700000" algn="tl">
                    <a:srgbClr val="000000">
                      <a:alpha val="43137"/>
                    </a:srgbClr>
                  </a:outerShdw>
                </a:effectLst>
              </a:rPr>
              <a:t>continuous</a:t>
            </a:r>
            <a:r>
              <a:rPr lang="en-US" altLang="zh-CN" sz="2800" dirty="0">
                <a:effectLst>
                  <a:outerShdw blurRad="38100" dist="38100" dir="2700000" algn="tl">
                    <a:srgbClr val="000000">
                      <a:alpha val="43137"/>
                    </a:srgbClr>
                  </a:outerShdw>
                </a:effectLst>
              </a:rPr>
              <a:t>. Initially, this seems like a problem. Fortunately, whenever we </a:t>
            </a:r>
            <a:r>
              <a:rPr lang="en-US" altLang="zh-CN" sz="2800" dirty="0" smtClean="0">
                <a:effectLst>
                  <a:outerShdw blurRad="38100" dist="38100" dir="2700000" algn="tl">
                    <a:srgbClr val="000000">
                      <a:alpha val="43137"/>
                    </a:srgbClr>
                  </a:outerShdw>
                </a:effectLst>
              </a:rPr>
              <a:t>have a </a:t>
            </a:r>
            <a:r>
              <a:rPr lang="en-US" altLang="zh-CN" sz="2800" dirty="0">
                <a:effectLst>
                  <a:outerShdw blurRad="38100" dist="38100" dir="2700000" algn="tl">
                    <a:srgbClr val="000000">
                      <a:alpha val="43137"/>
                    </a:srgbClr>
                  </a:outerShdw>
                </a:effectLst>
              </a:rPr>
              <a:t>situation where we don't need exact </a:t>
            </a:r>
            <a:r>
              <a:rPr lang="en-US" altLang="zh-CN" sz="2800" dirty="0" smtClean="0">
                <a:effectLst>
                  <a:outerShdw blurRad="38100" dist="38100" dir="2700000" algn="tl">
                    <a:srgbClr val="000000">
                      <a:alpha val="43137"/>
                    </a:srgbClr>
                  </a:outerShdw>
                </a:effectLst>
              </a:rPr>
              <a:t>precision, we </a:t>
            </a:r>
            <a:r>
              <a:rPr lang="en-US" altLang="zh-CN" sz="2800" dirty="0">
                <a:effectLst>
                  <a:outerShdw blurRad="38100" dist="38100" dir="2700000" algn="tl">
                    <a:srgbClr val="000000">
                      <a:alpha val="43137"/>
                    </a:srgbClr>
                  </a:outerShdw>
                </a:effectLst>
              </a:rPr>
              <a:t>can chop a continuous distribution into pieces and </a:t>
            </a:r>
            <a:r>
              <a:rPr lang="en-US" altLang="zh-CN" sz="2800" dirty="0" smtClean="0">
                <a:effectLst>
                  <a:outerShdw blurRad="38100" dist="38100" dir="2700000" algn="tl">
                    <a:srgbClr val="000000">
                      <a:alpha val="43137"/>
                    </a:srgbClr>
                  </a:outerShdw>
                </a:effectLst>
              </a:rPr>
              <a:t>make those </a:t>
            </a:r>
            <a:r>
              <a:rPr lang="en-US" altLang="zh-CN" sz="2800" dirty="0">
                <a:effectLst>
                  <a:outerShdw blurRad="38100" dist="38100" dir="2700000" algn="tl">
                    <a:srgbClr val="000000">
                      <a:alpha val="43137"/>
                    </a:srgbClr>
                  </a:outerShdw>
                </a:effectLst>
              </a:rPr>
              <a:t>pieces as small as we need</a:t>
            </a:r>
            <a:r>
              <a:rPr lang="en-US" altLang="zh-CN" sz="2800" dirty="0" smtClean="0">
                <a:effectLst>
                  <a:outerShdw blurRad="38100" dist="38100" dir="2700000" algn="tl">
                    <a:srgbClr val="000000">
                      <a:alpha val="43137"/>
                    </a:srgbClr>
                  </a:outerShdw>
                </a:effectLst>
              </a:rPr>
              <a:t>.</a:t>
            </a:r>
            <a:endParaRPr lang="en-US" altLang="zh-CN" sz="2800" dirty="0">
              <a:effectLst>
                <a:outerShdw blurRad="38100" dist="38100" dir="2700000" algn="tl">
                  <a:srgbClr val="000000">
                    <a:alpha val="43137"/>
                  </a:srgbClr>
                </a:outerShdw>
              </a:effectLst>
            </a:endParaRPr>
          </a:p>
        </p:txBody>
      </p:sp>
      <p:graphicFrame>
        <p:nvGraphicFramePr>
          <p:cNvPr id="7" name="图示 6"/>
          <p:cNvGraphicFramePr/>
          <p:nvPr>
            <p:extLst>
              <p:ext uri="{D42A27DB-BD31-4B8C-83A1-F6EECF244321}">
                <p14:modId xmlns:p14="http://schemas.microsoft.com/office/powerpoint/2010/main" val="1657467107"/>
              </p:ext>
            </p:extLst>
          </p:nvPr>
        </p:nvGraphicFramePr>
        <p:xfrm>
          <a:off x="467544" y="4518998"/>
          <a:ext cx="8136904" cy="2006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696395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5"/>
          <p:cNvSpPr txBox="1">
            <a:spLocks/>
          </p:cNvSpPr>
          <p:nvPr/>
        </p:nvSpPr>
        <p:spPr>
          <a:xfrm>
            <a:off x="0" y="2420888"/>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Extend 1D to 2D</a:t>
            </a:r>
          </a:p>
        </p:txBody>
      </p:sp>
    </p:spTree>
    <p:extLst>
      <p:ext uri="{BB962C8B-B14F-4D97-AF65-F5344CB8AC3E}">
        <p14:creationId xmlns:p14="http://schemas.microsoft.com/office/powerpoint/2010/main" val="2944685069"/>
      </p:ext>
    </p:extLst>
  </p:cSld>
  <p:clrMapOvr>
    <a:masterClrMapping/>
  </p:clrMapOvr>
  <mc:AlternateContent xmlns:mc="http://schemas.openxmlformats.org/markup-compatibility/2006" xmlns:p14="http://schemas.microsoft.com/office/powerpoint/2010/main">
    <mc:Choice Requires="p14">
      <p:transition spd="slow" p14:dur="3000">
        <p14:shred pattern="rectangle" dir="out"/>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67603"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5" name="矩形 4"/>
          <p:cNvSpPr/>
          <p:nvPr/>
        </p:nvSpPr>
        <p:spPr>
          <a:xfrm>
            <a:off x="3275715" y="494116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4283827" y="494116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5291939"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8" name="矩形 7"/>
          <p:cNvSpPr/>
          <p:nvPr/>
        </p:nvSpPr>
        <p:spPr>
          <a:xfrm>
            <a:off x="6290246"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 name="TextBox 1"/>
          <p:cNvSpPr txBox="1"/>
          <p:nvPr/>
        </p:nvSpPr>
        <p:spPr>
          <a:xfrm>
            <a:off x="1113307" y="2132856"/>
            <a:ext cx="7349152" cy="1569660"/>
          </a:xfrm>
          <a:prstGeom prst="rect">
            <a:avLst/>
          </a:prstGeom>
          <a:noFill/>
        </p:spPr>
        <p:txBody>
          <a:bodyPr wrap="square" rtlCol="0">
            <a:spAutoFit/>
          </a:bodyPr>
          <a:lstStyle/>
          <a:p>
            <a:r>
              <a:rPr lang="en-US" altLang="zh-CN" sz="4800" dirty="0" smtClean="0">
                <a:effectLst>
                  <a:outerShdw blurRad="38100" dist="38100" dir="2700000" algn="tl">
                    <a:srgbClr val="000000">
                      <a:alpha val="43137"/>
                    </a:srgbClr>
                  </a:outerShdw>
                </a:effectLst>
              </a:rPr>
              <a:t>Let’s model the 2D world as a set of colored cells. </a:t>
            </a:r>
            <a:endParaRPr lang="zh-CN" altLang="en-US" sz="4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16655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67603"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5" name="矩形 4"/>
          <p:cNvSpPr/>
          <p:nvPr/>
        </p:nvSpPr>
        <p:spPr>
          <a:xfrm>
            <a:off x="3275715" y="494116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4283827" y="494116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5291939"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8" name="矩形 7"/>
          <p:cNvSpPr/>
          <p:nvPr/>
        </p:nvSpPr>
        <p:spPr>
          <a:xfrm>
            <a:off x="6290246"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矩形 1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矩形 1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矩形 1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矩形 2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5" name="矩形 2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6" name="矩形 2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7" name="矩形 2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8" name="矩形 2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9" name="矩形 2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0" name="矩形 2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矩形 3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2" name="矩形 3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矩形 3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矩形 3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026" name="Picture 2" descr="C:\Users\samuel\Downloads\1364998569_Stock Index 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283" y="3408640"/>
            <a:ext cx="1219200" cy="135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3195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矩形 1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矩形 1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矩形 2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5" name="矩形 2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6" name="矩形 2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7" name="矩形 2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8" name="矩形 2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9" name="矩形 2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0" name="矩形 2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矩形 3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2" name="矩形 3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矩形 3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矩形 3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 name="TextBox 1"/>
          <p:cNvSpPr txBox="1"/>
          <p:nvPr/>
        </p:nvSpPr>
        <p:spPr>
          <a:xfrm>
            <a:off x="827584" y="3501008"/>
            <a:ext cx="2043744" cy="1077218"/>
          </a:xfrm>
          <a:prstGeom prst="rect">
            <a:avLst/>
          </a:prstGeom>
          <a:noFill/>
        </p:spPr>
        <p:txBody>
          <a:bodyPr wrap="square" rtlCol="0">
            <a:spAutoFit/>
          </a:bodyPr>
          <a:lstStyle/>
          <a:p>
            <a:r>
              <a:rPr lang="en-US" altLang="zh-CN" sz="3200" dirty="0" smtClean="0"/>
              <a:t>Motion commands:</a:t>
            </a:r>
            <a:endParaRPr lang="zh-CN" altLang="en-US" sz="3200" dirty="0"/>
          </a:p>
        </p:txBody>
      </p:sp>
      <p:sp>
        <p:nvSpPr>
          <p:cNvPr id="3" name="椭圆 2"/>
          <p:cNvSpPr/>
          <p:nvPr/>
        </p:nvSpPr>
        <p:spPr>
          <a:xfrm>
            <a:off x="4114029" y="3856316"/>
            <a:ext cx="108012" cy="10801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9" name="矩形 8"/>
          <p:cNvSpPr/>
          <p:nvPr/>
        </p:nvSpPr>
        <p:spPr>
          <a:xfrm>
            <a:off x="5105614" y="3648712"/>
            <a:ext cx="3539302" cy="523220"/>
          </a:xfrm>
          <a:prstGeom prst="rect">
            <a:avLst/>
          </a:prstGeom>
        </p:spPr>
        <p:txBody>
          <a:bodyPr wrap="none">
            <a:spAutoFit/>
          </a:bodyPr>
          <a:lstStyle/>
          <a:p>
            <a:r>
              <a:rPr lang="en-US" altLang="zh-CN" sz="2800" dirty="0"/>
              <a:t>[0, </a:t>
            </a:r>
            <a:r>
              <a:rPr lang="en-US" altLang="zh-CN" sz="2800" dirty="0" smtClean="0"/>
              <a:t> 0]	 Keep stationary </a:t>
            </a:r>
            <a:endParaRPr lang="zh-CN" altLang="en-US" sz="2800" dirty="0"/>
          </a:p>
        </p:txBody>
      </p:sp>
      <p:cxnSp>
        <p:nvCxnSpPr>
          <p:cNvPr id="11" name="直接箭头连接符 10"/>
          <p:cNvCxnSpPr/>
          <p:nvPr/>
        </p:nvCxnSpPr>
        <p:spPr>
          <a:xfrm>
            <a:off x="3970013" y="4444590"/>
            <a:ext cx="576064"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5" name="矩形 34"/>
          <p:cNvSpPr/>
          <p:nvPr/>
        </p:nvSpPr>
        <p:spPr>
          <a:xfrm>
            <a:off x="5122141" y="4182980"/>
            <a:ext cx="2784288" cy="523220"/>
          </a:xfrm>
          <a:prstGeom prst="rect">
            <a:avLst/>
          </a:prstGeom>
        </p:spPr>
        <p:txBody>
          <a:bodyPr wrap="none">
            <a:spAutoFit/>
          </a:bodyPr>
          <a:lstStyle/>
          <a:p>
            <a:r>
              <a:rPr lang="en-US" altLang="zh-CN" sz="2800" dirty="0"/>
              <a:t>[0, </a:t>
            </a:r>
            <a:r>
              <a:rPr lang="en-US" altLang="zh-CN" sz="2800" dirty="0" smtClean="0"/>
              <a:t> 1]	 Move right</a:t>
            </a:r>
            <a:endParaRPr lang="zh-CN" altLang="en-US" sz="2800" dirty="0"/>
          </a:p>
        </p:txBody>
      </p:sp>
      <p:cxnSp>
        <p:nvCxnSpPr>
          <p:cNvPr id="36" name="直接箭头连接符 35"/>
          <p:cNvCxnSpPr/>
          <p:nvPr/>
        </p:nvCxnSpPr>
        <p:spPr>
          <a:xfrm flipH="1">
            <a:off x="3967637" y="4948646"/>
            <a:ext cx="57844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7" name="矩形 36"/>
          <p:cNvSpPr/>
          <p:nvPr/>
        </p:nvSpPr>
        <p:spPr>
          <a:xfrm>
            <a:off x="5134848" y="4751870"/>
            <a:ext cx="2588914" cy="523220"/>
          </a:xfrm>
          <a:prstGeom prst="rect">
            <a:avLst/>
          </a:prstGeom>
        </p:spPr>
        <p:txBody>
          <a:bodyPr wrap="none">
            <a:spAutoFit/>
          </a:bodyPr>
          <a:lstStyle/>
          <a:p>
            <a:r>
              <a:rPr lang="en-US" altLang="zh-CN" sz="2800" dirty="0"/>
              <a:t>[0, </a:t>
            </a:r>
            <a:r>
              <a:rPr lang="en-US" altLang="zh-CN" sz="2800" dirty="0" smtClean="0"/>
              <a:t>-1]	 Move left</a:t>
            </a:r>
            <a:endParaRPr lang="zh-CN" altLang="en-US" sz="2800" dirty="0"/>
          </a:p>
        </p:txBody>
      </p:sp>
      <p:cxnSp>
        <p:nvCxnSpPr>
          <p:cNvPr id="38" name="直接箭头连接符 37"/>
          <p:cNvCxnSpPr/>
          <p:nvPr/>
        </p:nvCxnSpPr>
        <p:spPr>
          <a:xfrm>
            <a:off x="4269229" y="5300270"/>
            <a:ext cx="0" cy="3776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1" name="矩形 40"/>
          <p:cNvSpPr/>
          <p:nvPr/>
        </p:nvSpPr>
        <p:spPr>
          <a:xfrm>
            <a:off x="5148064" y="5275090"/>
            <a:ext cx="2925673" cy="523220"/>
          </a:xfrm>
          <a:prstGeom prst="rect">
            <a:avLst/>
          </a:prstGeom>
        </p:spPr>
        <p:txBody>
          <a:bodyPr wrap="none">
            <a:spAutoFit/>
          </a:bodyPr>
          <a:lstStyle/>
          <a:p>
            <a:r>
              <a:rPr lang="en-US" altLang="zh-CN" sz="2800" dirty="0" smtClean="0"/>
              <a:t>[1,  0]	 Move down</a:t>
            </a:r>
            <a:endParaRPr lang="zh-CN" altLang="en-US" sz="2800" dirty="0"/>
          </a:p>
        </p:txBody>
      </p:sp>
      <p:cxnSp>
        <p:nvCxnSpPr>
          <p:cNvPr id="43" name="直接箭头连接符 42"/>
          <p:cNvCxnSpPr/>
          <p:nvPr/>
        </p:nvCxnSpPr>
        <p:spPr>
          <a:xfrm flipV="1">
            <a:off x="4269229" y="5868350"/>
            <a:ext cx="0" cy="33489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4" name="矩形 43"/>
          <p:cNvSpPr/>
          <p:nvPr/>
        </p:nvSpPr>
        <p:spPr>
          <a:xfrm>
            <a:off x="5148064" y="5798310"/>
            <a:ext cx="2481449" cy="523220"/>
          </a:xfrm>
          <a:prstGeom prst="rect">
            <a:avLst/>
          </a:prstGeom>
        </p:spPr>
        <p:txBody>
          <a:bodyPr wrap="none">
            <a:spAutoFit/>
          </a:bodyPr>
          <a:lstStyle/>
          <a:p>
            <a:r>
              <a:rPr lang="en-US" altLang="zh-CN" sz="2800" dirty="0" smtClean="0"/>
              <a:t>[-1, 0]	 Move up</a:t>
            </a:r>
            <a:endParaRPr lang="zh-CN" altLang="en-US" sz="2800" dirty="0"/>
          </a:p>
        </p:txBody>
      </p:sp>
      <p:sp>
        <p:nvSpPr>
          <p:cNvPr id="47" name="矩形 46"/>
          <p:cNvSpPr/>
          <p:nvPr/>
        </p:nvSpPr>
        <p:spPr>
          <a:xfrm>
            <a:off x="350199" y="5059011"/>
            <a:ext cx="2998513" cy="646331"/>
          </a:xfrm>
          <a:prstGeom prst="rect">
            <a:avLst/>
          </a:prstGeom>
        </p:spPr>
        <p:txBody>
          <a:bodyPr wrap="none">
            <a:spAutoFit/>
          </a:bodyPr>
          <a:lstStyle/>
          <a:p>
            <a:r>
              <a:rPr lang="en-US" altLang="zh-CN" sz="3600" b="1" dirty="0" smtClean="0">
                <a:solidFill>
                  <a:srgbClr val="FF0000"/>
                </a:solidFill>
                <a:effectLst>
                  <a:outerShdw blurRad="38100" dist="38100" dir="2700000" algn="tl">
                    <a:srgbClr val="000000">
                      <a:alpha val="43137"/>
                    </a:srgbClr>
                  </a:outerShdw>
                </a:effectLst>
              </a:rPr>
              <a:t>It is also cyclic</a:t>
            </a:r>
            <a:r>
              <a:rPr lang="en-US" altLang="zh-CN" sz="3600" b="1" dirty="0">
                <a:solidFill>
                  <a:srgbClr val="FF0000"/>
                </a:solidFill>
                <a:effectLst>
                  <a:outerShdw blurRad="38100" dist="38100" dir="2700000" algn="tl">
                    <a:srgbClr val="000000">
                      <a:alpha val="43137"/>
                    </a:srgbClr>
                  </a:outerShdw>
                </a:effectLst>
              </a:rPr>
              <a:t>.</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41324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矩形 1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矩形 1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矩形 2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5" name="矩形 2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6" name="矩形 2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7" name="矩形 2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8" name="矩形 2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9" name="矩形 2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0" name="矩形 2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矩形 3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2" name="矩形 3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矩形 3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矩形 3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 name="椭圆 2"/>
          <p:cNvSpPr/>
          <p:nvPr/>
        </p:nvSpPr>
        <p:spPr>
          <a:xfrm>
            <a:off x="4390877" y="3856316"/>
            <a:ext cx="108012" cy="10801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9" name="矩形 8"/>
          <p:cNvSpPr/>
          <p:nvPr/>
        </p:nvSpPr>
        <p:spPr>
          <a:xfrm>
            <a:off x="5105614" y="3648712"/>
            <a:ext cx="3539302" cy="523220"/>
          </a:xfrm>
          <a:prstGeom prst="rect">
            <a:avLst/>
          </a:prstGeom>
        </p:spPr>
        <p:txBody>
          <a:bodyPr wrap="none">
            <a:spAutoFit/>
          </a:bodyPr>
          <a:lstStyle/>
          <a:p>
            <a:r>
              <a:rPr lang="en-US" altLang="zh-CN" sz="2800" dirty="0"/>
              <a:t>[0, </a:t>
            </a:r>
            <a:r>
              <a:rPr lang="en-US" altLang="zh-CN" sz="2800" dirty="0" smtClean="0"/>
              <a:t> 0]	 Keep stationary </a:t>
            </a:r>
            <a:endParaRPr lang="zh-CN" altLang="en-US" sz="2800" dirty="0"/>
          </a:p>
        </p:txBody>
      </p:sp>
      <p:cxnSp>
        <p:nvCxnSpPr>
          <p:cNvPr id="11" name="直接箭头连接符 10"/>
          <p:cNvCxnSpPr/>
          <p:nvPr/>
        </p:nvCxnSpPr>
        <p:spPr>
          <a:xfrm>
            <a:off x="4246861" y="4444590"/>
            <a:ext cx="576064"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5" name="矩形 34"/>
          <p:cNvSpPr/>
          <p:nvPr/>
        </p:nvSpPr>
        <p:spPr>
          <a:xfrm>
            <a:off x="5122141" y="4182980"/>
            <a:ext cx="2784288" cy="523220"/>
          </a:xfrm>
          <a:prstGeom prst="rect">
            <a:avLst/>
          </a:prstGeom>
        </p:spPr>
        <p:txBody>
          <a:bodyPr wrap="none">
            <a:spAutoFit/>
          </a:bodyPr>
          <a:lstStyle/>
          <a:p>
            <a:r>
              <a:rPr lang="en-US" altLang="zh-CN" sz="2800" dirty="0"/>
              <a:t>[0, </a:t>
            </a:r>
            <a:r>
              <a:rPr lang="en-US" altLang="zh-CN" sz="2800" dirty="0" smtClean="0"/>
              <a:t> 1]	 Move right</a:t>
            </a:r>
            <a:endParaRPr lang="zh-CN" altLang="en-US" sz="2800" dirty="0"/>
          </a:p>
        </p:txBody>
      </p:sp>
      <p:cxnSp>
        <p:nvCxnSpPr>
          <p:cNvPr id="36" name="直接箭头连接符 35"/>
          <p:cNvCxnSpPr/>
          <p:nvPr/>
        </p:nvCxnSpPr>
        <p:spPr>
          <a:xfrm flipH="1">
            <a:off x="4244485" y="4948646"/>
            <a:ext cx="57844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7" name="矩形 36"/>
          <p:cNvSpPr/>
          <p:nvPr/>
        </p:nvSpPr>
        <p:spPr>
          <a:xfrm>
            <a:off x="5134848" y="4751870"/>
            <a:ext cx="2588914" cy="523220"/>
          </a:xfrm>
          <a:prstGeom prst="rect">
            <a:avLst/>
          </a:prstGeom>
        </p:spPr>
        <p:txBody>
          <a:bodyPr wrap="none">
            <a:spAutoFit/>
          </a:bodyPr>
          <a:lstStyle/>
          <a:p>
            <a:r>
              <a:rPr lang="en-US" altLang="zh-CN" sz="2800" dirty="0"/>
              <a:t>[0, </a:t>
            </a:r>
            <a:r>
              <a:rPr lang="en-US" altLang="zh-CN" sz="2800" dirty="0" smtClean="0"/>
              <a:t>-1]	 Move left</a:t>
            </a:r>
            <a:endParaRPr lang="zh-CN" altLang="en-US" sz="2800" dirty="0"/>
          </a:p>
        </p:txBody>
      </p:sp>
      <p:cxnSp>
        <p:nvCxnSpPr>
          <p:cNvPr id="38" name="直接箭头连接符 37"/>
          <p:cNvCxnSpPr/>
          <p:nvPr/>
        </p:nvCxnSpPr>
        <p:spPr>
          <a:xfrm>
            <a:off x="4546077" y="5300270"/>
            <a:ext cx="0" cy="3776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1" name="矩形 40"/>
          <p:cNvSpPr/>
          <p:nvPr/>
        </p:nvSpPr>
        <p:spPr>
          <a:xfrm>
            <a:off x="5148064" y="5275090"/>
            <a:ext cx="2925673" cy="523220"/>
          </a:xfrm>
          <a:prstGeom prst="rect">
            <a:avLst/>
          </a:prstGeom>
        </p:spPr>
        <p:txBody>
          <a:bodyPr wrap="none">
            <a:spAutoFit/>
          </a:bodyPr>
          <a:lstStyle/>
          <a:p>
            <a:r>
              <a:rPr lang="en-US" altLang="zh-CN" sz="2800" dirty="0" smtClean="0"/>
              <a:t>[1,  0]	 Move down</a:t>
            </a:r>
            <a:endParaRPr lang="zh-CN" altLang="en-US" sz="2800" dirty="0"/>
          </a:p>
        </p:txBody>
      </p:sp>
      <p:cxnSp>
        <p:nvCxnSpPr>
          <p:cNvPr id="43" name="直接箭头连接符 42"/>
          <p:cNvCxnSpPr/>
          <p:nvPr/>
        </p:nvCxnSpPr>
        <p:spPr>
          <a:xfrm flipV="1">
            <a:off x="4546077" y="5868350"/>
            <a:ext cx="0" cy="33489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4" name="矩形 43"/>
          <p:cNvSpPr/>
          <p:nvPr/>
        </p:nvSpPr>
        <p:spPr>
          <a:xfrm>
            <a:off x="5148064" y="5798310"/>
            <a:ext cx="2481449" cy="523220"/>
          </a:xfrm>
          <a:prstGeom prst="rect">
            <a:avLst/>
          </a:prstGeom>
        </p:spPr>
        <p:txBody>
          <a:bodyPr wrap="none">
            <a:spAutoFit/>
          </a:bodyPr>
          <a:lstStyle/>
          <a:p>
            <a:r>
              <a:rPr lang="en-US" altLang="zh-CN" sz="2800" dirty="0" smtClean="0"/>
              <a:t>[-1, 0]	 Move up</a:t>
            </a:r>
            <a:endParaRPr lang="zh-CN" altLang="en-US" sz="2800" dirty="0"/>
          </a:p>
        </p:txBody>
      </p:sp>
      <p:graphicFrame>
        <p:nvGraphicFramePr>
          <p:cNvPr id="6" name="图示 5"/>
          <p:cNvGraphicFramePr/>
          <p:nvPr>
            <p:extLst>
              <p:ext uri="{D42A27DB-BD31-4B8C-83A1-F6EECF244321}">
                <p14:modId xmlns:p14="http://schemas.microsoft.com/office/powerpoint/2010/main" val="807357049"/>
              </p:ext>
            </p:extLst>
          </p:nvPr>
        </p:nvGraphicFramePr>
        <p:xfrm>
          <a:off x="186800" y="3479434"/>
          <a:ext cx="3881144" cy="3261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9" name="组合 38"/>
          <p:cNvGrpSpPr/>
          <p:nvPr/>
        </p:nvGrpSpPr>
        <p:grpSpPr>
          <a:xfrm>
            <a:off x="1201075" y="4486234"/>
            <a:ext cx="7223201" cy="1006260"/>
            <a:chOff x="940865" y="0"/>
            <a:chExt cx="7223201" cy="1006260"/>
          </a:xfrm>
          <a:scene3d>
            <a:camera prst="orthographicFront"/>
            <a:lightRig rig="flat" dir="t"/>
          </a:scene3d>
        </p:grpSpPr>
        <p:sp>
          <p:nvSpPr>
            <p:cNvPr id="40" name="圆角矩形 39"/>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2"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423299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51520" y="548680"/>
            <a:ext cx="8640960" cy="5688632"/>
          </a:xfrm>
          <a:prstGeom prst="roundRect">
            <a:avLst>
              <a:gd name="adj" fmla="val 6117"/>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矩形 5"/>
          <p:cNvSpPr/>
          <p:nvPr/>
        </p:nvSpPr>
        <p:spPr>
          <a:xfrm>
            <a:off x="413570" y="692696"/>
            <a:ext cx="8568952" cy="5632311"/>
          </a:xfrm>
          <a:prstGeom prst="rect">
            <a:avLst/>
          </a:prstGeom>
        </p:spPr>
        <p:txBody>
          <a:bodyPr wrap="square">
            <a:spAutoFit/>
          </a:bodyPr>
          <a:lstStyle/>
          <a:p>
            <a:r>
              <a:rPr lang="en-US" altLang="zh-CN" dirty="0" smtClean="0">
                <a:solidFill>
                  <a:srgbClr val="000000"/>
                </a:solidFill>
                <a:latin typeface="Courier New"/>
              </a:rPr>
              <a:t>world </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   </a:t>
            </a:r>
            <a:r>
              <a:rPr lang="en-US" altLang="zh-CN" dirty="0">
                <a:solidFill>
                  <a:srgbClr val="A020F0"/>
                </a:solidFill>
                <a:latin typeface="Courier New"/>
              </a:rPr>
              <a:t>'red'</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228B22"/>
                </a:solidFill>
                <a:latin typeface="Courier New"/>
              </a:rPr>
              <a:t>% Map</a:t>
            </a:r>
          </a:p>
          <a:p>
            <a:r>
              <a:rPr lang="en-US" altLang="zh-CN" dirty="0" err="1" smtClean="0">
                <a:solidFill>
                  <a:srgbClr val="000000"/>
                </a:solidFill>
                <a:latin typeface="Courier New"/>
              </a:rPr>
              <a:t>nRow</a:t>
            </a:r>
            <a:r>
              <a:rPr lang="en-US" altLang="zh-CN" dirty="0" smtClean="0">
                <a:solidFill>
                  <a:srgbClr val="000000"/>
                </a:solidFill>
                <a:latin typeface="Courier New"/>
              </a:rPr>
              <a:t> </a:t>
            </a:r>
            <a:r>
              <a:rPr lang="en-US" altLang="zh-CN" dirty="0">
                <a:solidFill>
                  <a:srgbClr val="000000"/>
                </a:solidFill>
                <a:latin typeface="Courier New"/>
              </a:rPr>
              <a:t>= size(world, 1);</a:t>
            </a:r>
          </a:p>
          <a:p>
            <a:r>
              <a:rPr lang="en-US" altLang="zh-CN" dirty="0" err="1" smtClean="0">
                <a:solidFill>
                  <a:srgbClr val="000000"/>
                </a:solidFill>
                <a:latin typeface="Courier New"/>
              </a:rPr>
              <a:t>nCol</a:t>
            </a:r>
            <a:r>
              <a:rPr lang="en-US" altLang="zh-CN" dirty="0" smtClean="0">
                <a:solidFill>
                  <a:srgbClr val="000000"/>
                </a:solidFill>
                <a:latin typeface="Courier New"/>
              </a:rPr>
              <a:t> </a:t>
            </a:r>
            <a:r>
              <a:rPr lang="en-US" altLang="zh-CN" dirty="0">
                <a:solidFill>
                  <a:srgbClr val="000000"/>
                </a:solidFill>
                <a:latin typeface="Courier New"/>
              </a:rPr>
              <a:t>= size(world, 2);</a:t>
            </a:r>
          </a:p>
          <a:p>
            <a:r>
              <a:rPr lang="en-US" altLang="zh-CN" dirty="0" err="1" smtClean="0">
                <a:solidFill>
                  <a:srgbClr val="000000"/>
                </a:solidFill>
                <a:latin typeface="Courier New"/>
              </a:rPr>
              <a:t>pStart</a:t>
            </a:r>
            <a:r>
              <a:rPr lang="en-US" altLang="zh-CN" dirty="0" smtClean="0">
                <a:solidFill>
                  <a:srgbClr val="000000"/>
                </a:solidFill>
                <a:latin typeface="Courier New"/>
              </a:rPr>
              <a:t> </a:t>
            </a:r>
            <a:r>
              <a:rPr lang="en-US" altLang="zh-CN" dirty="0">
                <a:solidFill>
                  <a:srgbClr val="000000"/>
                </a:solidFill>
                <a:latin typeface="Courier New"/>
              </a:rPr>
              <a:t>= 0.7;</a:t>
            </a:r>
          </a:p>
          <a:p>
            <a:r>
              <a:rPr lang="en-US" altLang="zh-CN" dirty="0" smtClean="0">
                <a:solidFill>
                  <a:srgbClr val="000000"/>
                </a:solidFill>
                <a:latin typeface="Courier New"/>
              </a:rPr>
              <a:t>p </a:t>
            </a:r>
            <a:r>
              <a:rPr lang="en-US" altLang="zh-CN" dirty="0">
                <a:solidFill>
                  <a:srgbClr val="000000"/>
                </a:solidFill>
                <a:latin typeface="Courier New"/>
              </a:rPr>
              <a:t>= (1 - </a:t>
            </a:r>
            <a:r>
              <a:rPr lang="en-US" altLang="zh-CN" dirty="0" err="1">
                <a:solidFill>
                  <a:srgbClr val="000000"/>
                </a:solidFill>
                <a:latin typeface="Courier New"/>
              </a:rPr>
              <a:t>pStart</a:t>
            </a:r>
            <a:r>
              <a:rPr lang="en-US" altLang="zh-CN" dirty="0">
                <a:solidFill>
                  <a:srgbClr val="000000"/>
                </a:solidFill>
                <a:latin typeface="Courier New"/>
              </a:rPr>
              <a:t>) / (</a:t>
            </a:r>
            <a:r>
              <a:rPr lang="en-US" altLang="zh-CN" dirty="0" err="1">
                <a:solidFill>
                  <a:srgbClr val="000000"/>
                </a:solidFill>
                <a:latin typeface="Courier New"/>
              </a:rPr>
              <a:t>nRow</a:t>
            </a:r>
            <a:r>
              <a:rPr lang="en-US" altLang="zh-CN" dirty="0">
                <a:solidFill>
                  <a:srgbClr val="000000"/>
                </a:solidFill>
                <a:latin typeface="Courier New"/>
              </a:rPr>
              <a:t> * </a:t>
            </a:r>
            <a:r>
              <a:rPr lang="en-US" altLang="zh-CN" dirty="0" smtClean="0">
                <a:solidFill>
                  <a:srgbClr val="000000"/>
                </a:solidFill>
                <a:latin typeface="Courier New"/>
              </a:rPr>
              <a:t>nCol-1) </a:t>
            </a:r>
            <a:r>
              <a:rPr lang="en-US" altLang="zh-CN" dirty="0">
                <a:solidFill>
                  <a:srgbClr val="000000"/>
                </a:solidFill>
                <a:latin typeface="Courier New"/>
              </a:rPr>
              <a:t>* ones(</a:t>
            </a:r>
            <a:r>
              <a:rPr lang="en-US" altLang="zh-CN" dirty="0" err="1">
                <a:solidFill>
                  <a:srgbClr val="000000"/>
                </a:solidFill>
                <a:latin typeface="Courier New"/>
              </a:rPr>
              <a:t>nRow</a:t>
            </a:r>
            <a:r>
              <a:rPr lang="en-US" altLang="zh-CN" dirty="0">
                <a:solidFill>
                  <a:srgbClr val="000000"/>
                </a:solidFill>
                <a:latin typeface="Courier New"/>
              </a:rPr>
              <a:t>, </a:t>
            </a:r>
            <a:r>
              <a:rPr lang="en-US" altLang="zh-CN" dirty="0" err="1">
                <a:solidFill>
                  <a:srgbClr val="000000"/>
                </a:solidFill>
                <a:latin typeface="Courier New"/>
              </a:rPr>
              <a:t>nCol</a:t>
            </a:r>
            <a:r>
              <a:rPr lang="en-US" altLang="zh-CN" dirty="0" smtClean="0">
                <a:solidFill>
                  <a:srgbClr val="000000"/>
                </a:solidFill>
                <a:latin typeface="Courier New"/>
              </a:rPr>
              <a:t>);</a:t>
            </a:r>
            <a:r>
              <a:rPr lang="en-US" altLang="zh-CN" dirty="0" smtClean="0">
                <a:solidFill>
                  <a:srgbClr val="228B22"/>
                </a:solidFill>
                <a:latin typeface="Courier New"/>
              </a:rPr>
              <a:t>% </a:t>
            </a:r>
            <a:r>
              <a:rPr lang="en-US" altLang="zh-CN" dirty="0">
                <a:solidFill>
                  <a:srgbClr val="228B22"/>
                </a:solidFill>
                <a:latin typeface="Courier New"/>
              </a:rPr>
              <a:t>Prior</a:t>
            </a:r>
          </a:p>
          <a:p>
            <a:r>
              <a:rPr lang="en-US" altLang="zh-CN" dirty="0" smtClean="0">
                <a:solidFill>
                  <a:srgbClr val="000000"/>
                </a:solidFill>
                <a:latin typeface="Courier New"/>
              </a:rPr>
              <a:t>p(3</a:t>
            </a:r>
            <a:r>
              <a:rPr lang="en-US" altLang="zh-CN" dirty="0">
                <a:solidFill>
                  <a:srgbClr val="000000"/>
                </a:solidFill>
                <a:latin typeface="Courier New"/>
              </a:rPr>
              <a:t>, 2) = </a:t>
            </a:r>
            <a:r>
              <a:rPr lang="en-US" altLang="zh-CN" dirty="0" err="1">
                <a:solidFill>
                  <a:srgbClr val="000000"/>
                </a:solidFill>
                <a:latin typeface="Courier New"/>
              </a:rPr>
              <a:t>pStart</a:t>
            </a:r>
            <a:r>
              <a:rPr lang="en-US" altLang="zh-CN" dirty="0" smtClean="0">
                <a:solidFill>
                  <a:srgbClr val="000000"/>
                </a:solidFill>
                <a:latin typeface="Courier New"/>
              </a:rPr>
              <a:t>;</a:t>
            </a:r>
          </a:p>
          <a:p>
            <a:endParaRPr lang="en-US" altLang="zh-CN" dirty="0">
              <a:solidFill>
                <a:srgbClr val="000000"/>
              </a:solidFill>
              <a:latin typeface="Courier New"/>
            </a:endParaRPr>
          </a:p>
          <a:p>
            <a:r>
              <a:rPr lang="en-US" altLang="zh-CN" dirty="0">
                <a:solidFill>
                  <a:srgbClr val="000000"/>
                </a:solidFill>
                <a:latin typeface="Courier New"/>
              </a:rPr>
              <a:t>stop  = [0, 0];</a:t>
            </a:r>
          </a:p>
          <a:p>
            <a:r>
              <a:rPr lang="en-US" altLang="zh-CN" dirty="0" smtClean="0">
                <a:solidFill>
                  <a:srgbClr val="000000"/>
                </a:solidFill>
                <a:latin typeface="Courier New"/>
              </a:rPr>
              <a:t>right </a:t>
            </a:r>
            <a:r>
              <a:rPr lang="en-US" altLang="zh-CN" dirty="0">
                <a:solidFill>
                  <a:srgbClr val="000000"/>
                </a:solidFill>
                <a:latin typeface="Courier New"/>
              </a:rPr>
              <a:t>= [0, 1];</a:t>
            </a:r>
          </a:p>
          <a:p>
            <a:r>
              <a:rPr lang="en-US" altLang="zh-CN" dirty="0" smtClean="0">
                <a:solidFill>
                  <a:srgbClr val="000000"/>
                </a:solidFill>
                <a:latin typeface="Courier New"/>
              </a:rPr>
              <a:t>left  </a:t>
            </a:r>
            <a:r>
              <a:rPr lang="en-US" altLang="zh-CN" dirty="0">
                <a:solidFill>
                  <a:srgbClr val="000000"/>
                </a:solidFill>
                <a:latin typeface="Courier New"/>
              </a:rPr>
              <a:t>= [0,-1];</a:t>
            </a:r>
          </a:p>
          <a:p>
            <a:r>
              <a:rPr lang="en-US" altLang="zh-CN" dirty="0" smtClean="0">
                <a:solidFill>
                  <a:srgbClr val="000000"/>
                </a:solidFill>
                <a:latin typeface="Courier New"/>
              </a:rPr>
              <a:t>down  </a:t>
            </a:r>
            <a:r>
              <a:rPr lang="en-US" altLang="zh-CN" dirty="0">
                <a:solidFill>
                  <a:srgbClr val="000000"/>
                </a:solidFill>
                <a:latin typeface="Courier New"/>
              </a:rPr>
              <a:t>= [1, 0];</a:t>
            </a:r>
          </a:p>
          <a:p>
            <a:r>
              <a:rPr lang="en-US" altLang="zh-CN" dirty="0" smtClean="0">
                <a:solidFill>
                  <a:srgbClr val="000000"/>
                </a:solidFill>
                <a:latin typeface="Courier New"/>
              </a:rPr>
              <a:t>up    </a:t>
            </a:r>
            <a:r>
              <a:rPr lang="en-US" altLang="zh-CN" dirty="0">
                <a:solidFill>
                  <a:srgbClr val="000000"/>
                </a:solidFill>
                <a:latin typeface="Courier New"/>
              </a:rPr>
              <a:t>= [-1,0];</a:t>
            </a:r>
          </a:p>
          <a:p>
            <a:r>
              <a:rPr lang="zh-CN" altLang="en-US" dirty="0">
                <a:solidFill>
                  <a:srgbClr val="000000"/>
                </a:solidFill>
                <a:latin typeface="Courier New"/>
              </a:rPr>
              <a:t> </a:t>
            </a:r>
          </a:p>
          <a:p>
            <a:r>
              <a:rPr lang="en-US" altLang="zh-CN" dirty="0" smtClean="0">
                <a:solidFill>
                  <a:srgbClr val="000000"/>
                </a:solidFill>
                <a:latin typeface="Courier New"/>
              </a:rPr>
              <a:t>motions </a:t>
            </a:r>
            <a:r>
              <a:rPr lang="en-US" altLang="zh-CN" dirty="0">
                <a:solidFill>
                  <a:srgbClr val="000000"/>
                </a:solidFill>
                <a:latin typeface="Courier New"/>
              </a:rPr>
              <a:t>= {right};</a:t>
            </a:r>
          </a:p>
          <a:p>
            <a:r>
              <a:rPr lang="en-US" altLang="zh-CN" dirty="0" err="1" smtClean="0">
                <a:solidFill>
                  <a:srgbClr val="000000"/>
                </a:solidFill>
                <a:latin typeface="Courier New"/>
              </a:rPr>
              <a:t>pMoveCorrect</a:t>
            </a:r>
            <a:r>
              <a:rPr lang="en-US" altLang="zh-CN" dirty="0" smtClean="0">
                <a:solidFill>
                  <a:srgbClr val="000000"/>
                </a:solidFill>
                <a:latin typeface="Courier New"/>
              </a:rPr>
              <a:t> </a:t>
            </a:r>
            <a:r>
              <a:rPr lang="en-US" altLang="zh-CN" dirty="0">
                <a:solidFill>
                  <a:srgbClr val="000000"/>
                </a:solidFill>
                <a:latin typeface="Courier New"/>
              </a:rPr>
              <a:t>= 0.8;</a:t>
            </a:r>
          </a:p>
          <a:p>
            <a:r>
              <a:rPr lang="en-US" altLang="zh-CN" dirty="0" smtClean="0">
                <a:solidFill>
                  <a:srgbClr val="000000"/>
                </a:solidFill>
                <a:latin typeface="Courier New"/>
              </a:rPr>
              <a:t>q </a:t>
            </a:r>
            <a:r>
              <a:rPr lang="en-US" altLang="zh-CN" dirty="0">
                <a:solidFill>
                  <a:srgbClr val="000000"/>
                </a:solidFill>
                <a:latin typeface="Courier New"/>
              </a:rPr>
              <a:t>= move(p, cell2mat(motions(1)), </a:t>
            </a:r>
            <a:r>
              <a:rPr lang="en-US" altLang="zh-CN" dirty="0" err="1">
                <a:solidFill>
                  <a:srgbClr val="000000"/>
                </a:solidFill>
                <a:latin typeface="Courier New"/>
              </a:rPr>
              <a:t>pMoveCorrect</a:t>
            </a:r>
            <a:r>
              <a:rPr lang="en-US" altLang="zh-CN" dirty="0">
                <a:solidFill>
                  <a:srgbClr val="000000"/>
                </a:solidFill>
                <a:latin typeface="Courier New"/>
              </a:rPr>
              <a:t>);</a:t>
            </a:r>
          </a:p>
          <a:p>
            <a:endParaRPr lang="en-US" altLang="zh-CN" dirty="0">
              <a:solidFill>
                <a:srgbClr val="000000"/>
              </a:solidFill>
              <a:latin typeface="Courier New"/>
            </a:endParaRPr>
          </a:p>
        </p:txBody>
      </p:sp>
      <p:sp>
        <p:nvSpPr>
          <p:cNvPr id="7" name="三十二角星 6"/>
          <p:cNvSpPr/>
          <p:nvPr/>
        </p:nvSpPr>
        <p:spPr>
          <a:xfrm>
            <a:off x="7541790" y="5218351"/>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P9</a:t>
            </a:r>
            <a:endParaRPr lang="zh-CN" altLang="en-US" sz="4400" b="1" dirty="0"/>
          </a:p>
        </p:txBody>
      </p:sp>
    </p:spTree>
    <p:extLst>
      <p:ext uri="{BB962C8B-B14F-4D97-AF65-F5344CB8AC3E}">
        <p14:creationId xmlns:p14="http://schemas.microsoft.com/office/powerpoint/2010/main" val="226301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 y="0"/>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5517232"/>
            <a:ext cx="8352928" cy="584775"/>
          </a:xfrm>
          <a:prstGeom prst="rect">
            <a:avLst/>
          </a:prstGeom>
          <a:noFill/>
        </p:spPr>
        <p:txBody>
          <a:bodyPr wrap="square" rtlCol="0">
            <a:spAutoFit/>
          </a:bodyPr>
          <a:lstStyle/>
          <a:p>
            <a:r>
              <a:rPr lang="en-US" altLang="zh-CN" sz="3200" dirty="0" smtClean="0"/>
              <a:t>The robot senses again with its camera.</a:t>
            </a:r>
            <a:endParaRPr lang="zh-CN" altLang="en-US" sz="32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4" y="113030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4" y="2023032"/>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7824" y="4149080"/>
            <a:ext cx="1231301" cy="11605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p:nvPr/>
        </p:nvCxnSpPr>
        <p:spPr>
          <a:xfrm>
            <a:off x="3347865" y="1924844"/>
            <a:ext cx="360040" cy="2368252"/>
          </a:xfrm>
          <a:prstGeom prst="straightConnector1">
            <a:avLst/>
          </a:prstGeom>
          <a:ln w="76200" cmpd="sng">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99718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51520" y="482189"/>
            <a:ext cx="8640960" cy="3482812"/>
          </a:xfrm>
          <a:prstGeom prst="roundRect">
            <a:avLst>
              <a:gd name="adj" fmla="val 6117"/>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矩形 5"/>
          <p:cNvSpPr/>
          <p:nvPr/>
        </p:nvSpPr>
        <p:spPr>
          <a:xfrm>
            <a:off x="400354" y="548680"/>
            <a:ext cx="8568952" cy="3416320"/>
          </a:xfrm>
          <a:prstGeom prst="rect">
            <a:avLst/>
          </a:prstGeom>
        </p:spPr>
        <p:txBody>
          <a:bodyPr wrap="square">
            <a:spAutoFit/>
          </a:bodyPr>
          <a:lstStyle/>
          <a:p>
            <a:r>
              <a:rPr lang="en-US" altLang="zh-CN" dirty="0">
                <a:solidFill>
                  <a:srgbClr val="0000FF"/>
                </a:solidFill>
                <a:latin typeface="Courier New"/>
              </a:rPr>
              <a:t>function</a:t>
            </a:r>
            <a:r>
              <a:rPr lang="en-US" altLang="zh-CN" dirty="0">
                <a:solidFill>
                  <a:srgbClr val="000000"/>
                </a:solidFill>
                <a:latin typeface="Courier New"/>
              </a:rPr>
              <a:t> q = move(p, u, </a:t>
            </a:r>
            <a:r>
              <a:rPr lang="en-US" altLang="zh-CN" dirty="0" err="1">
                <a:solidFill>
                  <a:srgbClr val="000000"/>
                </a:solidFill>
                <a:latin typeface="Courier New"/>
              </a:rPr>
              <a:t>pMoveCorrect</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nRow</a:t>
            </a:r>
            <a:r>
              <a:rPr lang="en-US" altLang="zh-CN" dirty="0">
                <a:solidFill>
                  <a:srgbClr val="000000"/>
                </a:solidFill>
                <a:latin typeface="Courier New"/>
              </a:rPr>
              <a:t> = size(p, 1);</a:t>
            </a:r>
          </a:p>
          <a:p>
            <a:r>
              <a:rPr lang="en-US" altLang="zh-CN" dirty="0">
                <a:solidFill>
                  <a:srgbClr val="000000"/>
                </a:solidFill>
                <a:latin typeface="Courier New"/>
              </a:rPr>
              <a:t>    </a:t>
            </a:r>
            <a:r>
              <a:rPr lang="en-US" altLang="zh-CN" dirty="0" err="1">
                <a:solidFill>
                  <a:srgbClr val="000000"/>
                </a:solidFill>
                <a:latin typeface="Courier New"/>
              </a:rPr>
              <a:t>nCol</a:t>
            </a:r>
            <a:r>
              <a:rPr lang="en-US" altLang="zh-CN" dirty="0">
                <a:solidFill>
                  <a:srgbClr val="000000"/>
                </a:solidFill>
                <a:latin typeface="Courier New"/>
              </a:rPr>
              <a:t> = size(p, 2);</a:t>
            </a:r>
          </a:p>
          <a:p>
            <a:r>
              <a:rPr lang="en-US" altLang="zh-CN" dirty="0">
                <a:solidFill>
                  <a:srgbClr val="000000"/>
                </a:solidFill>
                <a:latin typeface="Courier New"/>
              </a:rPr>
              <a:t>    q = zeros(</a:t>
            </a:r>
            <a:r>
              <a:rPr lang="en-US" altLang="zh-CN" dirty="0" err="1">
                <a:solidFill>
                  <a:srgbClr val="000000"/>
                </a:solidFill>
                <a:latin typeface="Courier New"/>
              </a:rPr>
              <a:t>nRow</a:t>
            </a:r>
            <a:r>
              <a:rPr lang="en-US" altLang="zh-CN" dirty="0">
                <a:solidFill>
                  <a:srgbClr val="000000"/>
                </a:solidFill>
                <a:latin typeface="Courier New"/>
              </a:rPr>
              <a:t>, </a:t>
            </a:r>
            <a:r>
              <a:rPr lang="en-US" altLang="zh-CN" dirty="0" err="1">
                <a:solidFill>
                  <a:srgbClr val="000000"/>
                </a:solidFill>
                <a:latin typeface="Courier New"/>
              </a:rPr>
              <a:t>nCol</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for</a:t>
            </a:r>
            <a:r>
              <a:rPr lang="en-US" altLang="zh-CN" dirty="0">
                <a:solidFill>
                  <a:srgbClr val="000000"/>
                </a:solidFill>
                <a:latin typeface="Courier New"/>
              </a:rPr>
              <a:t> r = 1 : </a:t>
            </a:r>
            <a:r>
              <a:rPr lang="en-US" altLang="zh-CN" dirty="0" err="1">
                <a:solidFill>
                  <a:srgbClr val="000000"/>
                </a:solidFill>
                <a:latin typeface="Courier New"/>
              </a:rPr>
              <a:t>nRow</a:t>
            </a:r>
            <a:endParaRPr lang="en-US" altLang="zh-CN" dirty="0">
              <a:solidFill>
                <a:srgbClr val="000000"/>
              </a:solidFill>
              <a:latin typeface="Courier New"/>
            </a:endParaRPr>
          </a:p>
          <a:p>
            <a:r>
              <a:rPr lang="en-US" altLang="zh-CN" dirty="0">
                <a:solidFill>
                  <a:srgbClr val="000000"/>
                </a:solidFill>
                <a:latin typeface="Courier New"/>
              </a:rPr>
              <a:t>        </a:t>
            </a:r>
            <a:r>
              <a:rPr lang="en-US" altLang="zh-CN" dirty="0">
                <a:solidFill>
                  <a:srgbClr val="0000FF"/>
                </a:solidFill>
                <a:latin typeface="Courier New"/>
              </a:rPr>
              <a:t>for</a:t>
            </a:r>
            <a:r>
              <a:rPr lang="en-US" altLang="zh-CN" dirty="0">
                <a:solidFill>
                  <a:srgbClr val="000000"/>
                </a:solidFill>
                <a:latin typeface="Courier New"/>
              </a:rPr>
              <a:t> c = 1 : </a:t>
            </a:r>
            <a:r>
              <a:rPr lang="en-US" altLang="zh-CN" dirty="0" err="1">
                <a:solidFill>
                  <a:srgbClr val="000000"/>
                </a:solidFill>
                <a:latin typeface="Courier New"/>
              </a:rPr>
              <a:t>nCol</a:t>
            </a:r>
            <a:endParaRPr lang="en-US" altLang="zh-CN" dirty="0">
              <a:solidFill>
                <a:srgbClr val="000000"/>
              </a:solidFill>
              <a:latin typeface="Courier New"/>
            </a:endParaRPr>
          </a:p>
          <a:p>
            <a:r>
              <a:rPr lang="en-US" altLang="zh-CN" dirty="0">
                <a:solidFill>
                  <a:srgbClr val="000000"/>
                </a:solidFill>
                <a:latin typeface="Courier New"/>
              </a:rPr>
              <a:t>            q(r, c) = </a:t>
            </a:r>
            <a:r>
              <a:rPr lang="en-US" altLang="zh-CN" dirty="0" err="1">
                <a:solidFill>
                  <a:srgbClr val="000000"/>
                </a:solidFill>
                <a:latin typeface="Courier New"/>
              </a:rPr>
              <a:t>pMoveCorrect</a:t>
            </a:r>
            <a:r>
              <a:rPr lang="en-US" altLang="zh-CN" dirty="0">
                <a:solidFill>
                  <a:srgbClr val="000000"/>
                </a:solidFill>
                <a:latin typeface="Courier New"/>
              </a:rPr>
              <a:t> * </a:t>
            </a:r>
            <a:r>
              <a:rPr lang="en-US" altLang="zh-CN" dirty="0">
                <a:solidFill>
                  <a:srgbClr val="0000FF"/>
                </a:solidFill>
                <a:latin typeface="Courier New"/>
              </a:rPr>
              <a:t>...</a:t>
            </a:r>
          </a:p>
          <a:p>
            <a:r>
              <a:rPr lang="pl-PL" altLang="zh-CN" dirty="0">
                <a:solidFill>
                  <a:srgbClr val="000000"/>
                </a:solidFill>
                <a:latin typeface="Courier New"/>
              </a:rPr>
              <a:t>       </a:t>
            </a:r>
            <a:r>
              <a:rPr lang="pl-PL" altLang="zh-CN" dirty="0" smtClean="0">
                <a:solidFill>
                  <a:srgbClr val="000000"/>
                </a:solidFill>
                <a:latin typeface="Courier New"/>
              </a:rPr>
              <a:t>p(mod(r-1-u(1</a:t>
            </a:r>
            <a:r>
              <a:rPr lang="pl-PL" altLang="zh-CN" dirty="0">
                <a:solidFill>
                  <a:srgbClr val="000000"/>
                </a:solidFill>
                <a:latin typeface="Courier New"/>
              </a:rPr>
              <a:t>), nRow) + 1, mod(c-1-u(2), nCol) + 1)</a:t>
            </a:r>
            <a:r>
              <a:rPr lang="pl-PL" altLang="zh-CN" dirty="0">
                <a:solidFill>
                  <a:srgbClr val="0000FF"/>
                </a:solidFill>
                <a:latin typeface="Courier New"/>
              </a:rPr>
              <a:t>...</a:t>
            </a:r>
          </a:p>
          <a:p>
            <a:r>
              <a:rPr lang="en-US" altLang="zh-CN" dirty="0">
                <a:solidFill>
                  <a:srgbClr val="000000"/>
                </a:solidFill>
                <a:latin typeface="Courier New"/>
              </a:rPr>
              <a:t>                + (1 - </a:t>
            </a:r>
            <a:r>
              <a:rPr lang="en-US" altLang="zh-CN" dirty="0" err="1">
                <a:solidFill>
                  <a:srgbClr val="000000"/>
                </a:solidFill>
                <a:latin typeface="Courier New"/>
              </a:rPr>
              <a:t>pMoveCorrect</a:t>
            </a:r>
            <a:r>
              <a:rPr lang="en-US" altLang="zh-CN" dirty="0">
                <a:solidFill>
                  <a:srgbClr val="000000"/>
                </a:solidFill>
                <a:latin typeface="Courier New"/>
              </a:rPr>
              <a:t>) * p(r, c); </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smtClean="0">
                <a:solidFill>
                  <a:srgbClr val="0000FF"/>
                </a:solidFill>
                <a:latin typeface="Courier New"/>
              </a:rPr>
              <a:t>end</a:t>
            </a:r>
            <a:endParaRPr lang="en-US" altLang="zh-CN" dirty="0">
              <a:solidFill>
                <a:srgbClr val="0000FF"/>
              </a:solidFill>
              <a:latin typeface="Courier New"/>
            </a:endParaRPr>
          </a:p>
        </p:txBody>
      </p:sp>
      <p:sp>
        <p:nvSpPr>
          <p:cNvPr id="8" name="圆角矩形 7"/>
          <p:cNvSpPr/>
          <p:nvPr/>
        </p:nvSpPr>
        <p:spPr>
          <a:xfrm>
            <a:off x="251520" y="4293096"/>
            <a:ext cx="8640960" cy="2304256"/>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3" name="矩形 2"/>
          <p:cNvSpPr/>
          <p:nvPr/>
        </p:nvSpPr>
        <p:spPr>
          <a:xfrm>
            <a:off x="755576" y="4568061"/>
            <a:ext cx="6498182" cy="1754326"/>
          </a:xfrm>
          <a:prstGeom prst="rect">
            <a:avLst/>
          </a:prstGeom>
        </p:spPr>
        <p:txBody>
          <a:bodyPr wrap="square">
            <a:spAutoFit/>
          </a:bodyPr>
          <a:lstStyle/>
          <a:p>
            <a:r>
              <a:rPr lang="en-US" altLang="zh-CN" dirty="0">
                <a:solidFill>
                  <a:srgbClr val="0000FF"/>
                </a:solidFill>
                <a:latin typeface="Courier New"/>
              </a:rPr>
              <a:t>function</a:t>
            </a:r>
            <a:r>
              <a:rPr lang="en-US" altLang="zh-CN" dirty="0">
                <a:solidFill>
                  <a:srgbClr val="000000"/>
                </a:solidFill>
                <a:latin typeface="Courier New"/>
              </a:rPr>
              <a:t> [r, c] = </a:t>
            </a:r>
            <a:r>
              <a:rPr lang="en-US" altLang="zh-CN" dirty="0" err="1">
                <a:solidFill>
                  <a:srgbClr val="000000"/>
                </a:solidFill>
                <a:latin typeface="Courier New"/>
              </a:rPr>
              <a:t>maxMat</a:t>
            </a:r>
            <a:r>
              <a:rPr lang="en-US" altLang="zh-CN" dirty="0">
                <a:solidFill>
                  <a:srgbClr val="000000"/>
                </a:solidFill>
                <a:latin typeface="Courier New"/>
              </a:rPr>
              <a:t>(g)</a:t>
            </a:r>
          </a:p>
          <a:p>
            <a:r>
              <a:rPr lang="en-US" altLang="zh-CN" dirty="0">
                <a:solidFill>
                  <a:srgbClr val="228B22"/>
                </a:solidFill>
                <a:latin typeface="Courier New"/>
              </a:rPr>
              <a:t>% Find the index of the largest element of g</a:t>
            </a:r>
          </a:p>
          <a:p>
            <a:r>
              <a:rPr lang="en-US" altLang="zh-CN" dirty="0">
                <a:solidFill>
                  <a:srgbClr val="000000"/>
                </a:solidFill>
                <a:latin typeface="Courier New"/>
              </a:rPr>
              <a:t>    [</a:t>
            </a:r>
            <a:r>
              <a:rPr lang="en-US" altLang="zh-CN" dirty="0" err="1">
                <a:solidFill>
                  <a:srgbClr val="000000"/>
                </a:solidFill>
                <a:latin typeface="Courier New"/>
              </a:rPr>
              <a:t>temp,r</a:t>
            </a:r>
            <a:r>
              <a:rPr lang="en-US" altLang="zh-CN" dirty="0">
                <a:solidFill>
                  <a:srgbClr val="000000"/>
                </a:solidFill>
                <a:latin typeface="Courier New"/>
              </a:rPr>
              <a:t>] = max(g);</a:t>
            </a:r>
          </a:p>
          <a:p>
            <a:r>
              <a:rPr lang="en-US" altLang="zh-CN" dirty="0">
                <a:solidFill>
                  <a:srgbClr val="000000"/>
                </a:solidFill>
                <a:latin typeface="Courier New"/>
              </a:rPr>
              <a:t>    [~,c] = max(temp);</a:t>
            </a:r>
          </a:p>
          <a:p>
            <a:r>
              <a:rPr lang="en-US" altLang="zh-CN" dirty="0">
                <a:solidFill>
                  <a:srgbClr val="000000"/>
                </a:solidFill>
                <a:latin typeface="Courier New"/>
              </a:rPr>
              <a:t>    r = r(c);</a:t>
            </a:r>
          </a:p>
          <a:p>
            <a:r>
              <a:rPr lang="en-US" altLang="zh-CN" dirty="0">
                <a:solidFill>
                  <a:srgbClr val="0000FF"/>
                </a:solidFill>
                <a:latin typeface="Courier New"/>
              </a:rPr>
              <a:t>end</a:t>
            </a:r>
          </a:p>
        </p:txBody>
      </p:sp>
      <p:sp>
        <p:nvSpPr>
          <p:cNvPr id="9" name="三十二角星 8"/>
          <p:cNvSpPr/>
          <p:nvPr/>
        </p:nvSpPr>
        <p:spPr>
          <a:xfrm>
            <a:off x="7541790" y="5218351"/>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P9</a:t>
            </a:r>
            <a:endParaRPr lang="zh-CN" altLang="en-US" sz="4400" b="1" dirty="0"/>
          </a:p>
        </p:txBody>
      </p:sp>
    </p:spTree>
    <p:extLst>
      <p:ext uri="{BB962C8B-B14F-4D97-AF65-F5344CB8AC3E}">
        <p14:creationId xmlns:p14="http://schemas.microsoft.com/office/powerpoint/2010/main" val="14993892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47664" y="1052736"/>
            <a:ext cx="6174432" cy="4893647"/>
          </a:xfrm>
          <a:prstGeom prst="rect">
            <a:avLst/>
          </a:prstGeom>
        </p:spPr>
        <p:txBody>
          <a:bodyPr wrap="square">
            <a:spAutoFit/>
          </a:bodyPr>
          <a:lstStyle/>
          <a:p>
            <a:r>
              <a:rPr lang="en-US" altLang="zh-CN" sz="2400" dirty="0"/>
              <a:t>The Prior:</a:t>
            </a:r>
          </a:p>
          <a:p>
            <a:r>
              <a:rPr lang="en-US" altLang="zh-CN" sz="2400" dirty="0"/>
              <a:t>    0.0150    0.0150    0.0150    0.0150    0.0150</a:t>
            </a:r>
          </a:p>
          <a:p>
            <a:r>
              <a:rPr lang="en-US" altLang="zh-CN" sz="2400" dirty="0"/>
              <a:t>    0.0150    0.0150    0.0150    0.0150    0.0150</a:t>
            </a:r>
          </a:p>
          <a:p>
            <a:r>
              <a:rPr lang="en-US" altLang="zh-CN" sz="2400" dirty="0"/>
              <a:t>    0.0150    </a:t>
            </a:r>
            <a:r>
              <a:rPr lang="en-US" altLang="zh-CN" sz="2400" b="1" dirty="0">
                <a:solidFill>
                  <a:srgbClr val="FF0000"/>
                </a:solidFill>
              </a:rPr>
              <a:t>0.7000</a:t>
            </a:r>
            <a:r>
              <a:rPr lang="en-US" altLang="zh-CN" sz="2400" dirty="0"/>
              <a:t>    0.0150    0.0150    0.0150</a:t>
            </a:r>
          </a:p>
          <a:p>
            <a:r>
              <a:rPr lang="en-US" altLang="zh-CN" sz="2400" dirty="0"/>
              <a:t>    0.0150    0.0150    0.0150    0.0150    0.0150</a:t>
            </a:r>
          </a:p>
          <a:p>
            <a:endParaRPr lang="en-US" altLang="zh-CN" sz="2400" dirty="0"/>
          </a:p>
          <a:p>
            <a:r>
              <a:rPr lang="en-US" altLang="zh-CN" sz="2400" dirty="0"/>
              <a:t>The probability after moving:</a:t>
            </a:r>
          </a:p>
          <a:p>
            <a:r>
              <a:rPr lang="en-US" altLang="zh-CN" sz="2400" dirty="0"/>
              <a:t>    0.0150    0.0150    0.0150    0.0150    0.0150</a:t>
            </a:r>
          </a:p>
          <a:p>
            <a:r>
              <a:rPr lang="en-US" altLang="zh-CN" sz="2400" dirty="0"/>
              <a:t>    0.0150    0.0150    0.0150    0.0150    0.0150</a:t>
            </a:r>
          </a:p>
          <a:p>
            <a:r>
              <a:rPr lang="en-US" altLang="zh-CN" sz="2400" dirty="0"/>
              <a:t>    0.0150    0.1520    </a:t>
            </a:r>
            <a:r>
              <a:rPr lang="en-US" altLang="zh-CN" sz="2400" b="1" dirty="0">
                <a:solidFill>
                  <a:srgbClr val="FF0000"/>
                </a:solidFill>
              </a:rPr>
              <a:t>0.5630</a:t>
            </a:r>
            <a:r>
              <a:rPr lang="en-US" altLang="zh-CN" sz="2400" dirty="0"/>
              <a:t>    0.0150    0.0150</a:t>
            </a:r>
          </a:p>
          <a:p>
            <a:r>
              <a:rPr lang="en-US" altLang="zh-CN" sz="2400" dirty="0"/>
              <a:t>    0.0150    0.0150    0.0150    0.0150    0.0150</a:t>
            </a:r>
          </a:p>
          <a:p>
            <a:endParaRPr lang="en-US" altLang="zh-CN" sz="2400" dirty="0"/>
          </a:p>
          <a:p>
            <a:r>
              <a:rPr lang="en-US" altLang="zh-CN" sz="2400" dirty="0"/>
              <a:t>The largest probability </a:t>
            </a:r>
            <a:r>
              <a:rPr lang="en-US" altLang="zh-CN" sz="2400" b="1" dirty="0">
                <a:solidFill>
                  <a:srgbClr val="FF0000"/>
                </a:solidFill>
              </a:rPr>
              <a:t>0.5630</a:t>
            </a:r>
            <a:r>
              <a:rPr lang="en-US" altLang="zh-CN" sz="2400" dirty="0"/>
              <a:t> occurs at cell (3, 3)</a:t>
            </a:r>
            <a:endParaRPr lang="zh-CN" altLang="en-US" sz="2400" dirty="0"/>
          </a:p>
        </p:txBody>
      </p:sp>
    </p:spTree>
    <p:extLst>
      <p:ext uri="{BB962C8B-B14F-4D97-AF65-F5344CB8AC3E}">
        <p14:creationId xmlns:p14="http://schemas.microsoft.com/office/powerpoint/2010/main" val="195090313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9\prior.png"/>
          <p:cNvPicPr>
            <a:picLocks noChangeAspect="1" noChangeArrowheads="1"/>
          </p:cNvPicPr>
          <p:nvPr/>
        </p:nvPicPr>
        <p:blipFill rotWithShape="1">
          <a:blip r:embed="rId2">
            <a:extLst>
              <a:ext uri="{28A0092B-C50C-407E-A947-70E740481C1C}">
                <a14:useLocalDpi xmlns:a14="http://schemas.microsoft.com/office/drawing/2010/main" val="0"/>
              </a:ext>
            </a:extLst>
          </a:blip>
          <a:srcRect l="11990" t="2683" r="12624" b="8091"/>
          <a:stretch/>
        </p:blipFill>
        <p:spPr bwMode="auto">
          <a:xfrm>
            <a:off x="712976" y="111760"/>
            <a:ext cx="7599680" cy="6746240"/>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7541790" y="5218351"/>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P9</a:t>
            </a:r>
            <a:endParaRPr lang="zh-CN" altLang="en-US" sz="4400" b="1" dirty="0"/>
          </a:p>
        </p:txBody>
      </p:sp>
    </p:spTree>
    <p:extLst>
      <p:ext uri="{BB962C8B-B14F-4D97-AF65-F5344CB8AC3E}">
        <p14:creationId xmlns:p14="http://schemas.microsoft.com/office/powerpoint/2010/main" val="345151196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9\aftermo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12640" t="2500" r="11805" b="8056"/>
          <a:stretch/>
        </p:blipFill>
        <p:spPr bwMode="auto">
          <a:xfrm>
            <a:off x="827584" y="0"/>
            <a:ext cx="7704856" cy="6840892"/>
          </a:xfrm>
          <a:prstGeom prst="rect">
            <a:avLst/>
          </a:prstGeom>
          <a:noFill/>
          <a:extLst>
            <a:ext uri="{909E8E84-426E-40DD-AFC4-6F175D3DCCD1}">
              <a14:hiddenFill xmlns:a14="http://schemas.microsoft.com/office/drawing/2010/main">
                <a:solidFill>
                  <a:srgbClr val="FFFFFF"/>
                </a:solidFill>
              </a14:hiddenFill>
            </a:ext>
          </a:extLst>
        </p:spPr>
      </p:pic>
      <p:sp>
        <p:nvSpPr>
          <p:cNvPr id="4" name="三十二角星 3"/>
          <p:cNvSpPr/>
          <p:nvPr/>
        </p:nvSpPr>
        <p:spPr>
          <a:xfrm>
            <a:off x="7541790" y="5218351"/>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P9</a:t>
            </a:r>
            <a:endParaRPr lang="zh-CN" altLang="en-US" sz="4400" b="1" dirty="0"/>
          </a:p>
        </p:txBody>
      </p:sp>
    </p:spTree>
    <p:extLst>
      <p:ext uri="{BB962C8B-B14F-4D97-AF65-F5344CB8AC3E}">
        <p14:creationId xmlns:p14="http://schemas.microsoft.com/office/powerpoint/2010/main" val="274781608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75656" y="980728"/>
            <a:ext cx="6390456" cy="4893647"/>
          </a:xfrm>
          <a:prstGeom prst="rect">
            <a:avLst/>
          </a:prstGeom>
        </p:spPr>
        <p:txBody>
          <a:bodyPr wrap="square">
            <a:spAutoFit/>
          </a:bodyPr>
          <a:lstStyle/>
          <a:p>
            <a:r>
              <a:rPr lang="en-US" altLang="zh-CN" sz="2400" dirty="0"/>
              <a:t>The Prior:</a:t>
            </a:r>
          </a:p>
          <a:p>
            <a:r>
              <a:rPr lang="en-US" altLang="zh-CN" sz="2400" dirty="0"/>
              <a:t>    0.0150    0.0150    </a:t>
            </a:r>
            <a:r>
              <a:rPr lang="en-US" altLang="zh-CN" sz="2400" b="1" dirty="0">
                <a:solidFill>
                  <a:srgbClr val="FF0000"/>
                </a:solidFill>
              </a:rPr>
              <a:t>0.7000</a:t>
            </a:r>
            <a:r>
              <a:rPr lang="en-US" altLang="zh-CN" sz="2400" dirty="0"/>
              <a:t>    0.0150    0.0150</a:t>
            </a:r>
          </a:p>
          <a:p>
            <a:r>
              <a:rPr lang="en-US" altLang="zh-CN" sz="2400" dirty="0"/>
              <a:t>    0.0150    0.0150    0.0150    0.0150    0.0150</a:t>
            </a:r>
          </a:p>
          <a:p>
            <a:r>
              <a:rPr lang="en-US" altLang="zh-CN" sz="2400" dirty="0"/>
              <a:t>    0.0150    0.0150    0.0150    0.0150    0.0150</a:t>
            </a:r>
          </a:p>
          <a:p>
            <a:r>
              <a:rPr lang="en-US" altLang="zh-CN" sz="2400" dirty="0"/>
              <a:t>    0.0150    0.0150    0.0150    0.0150    0.0150</a:t>
            </a:r>
          </a:p>
          <a:p>
            <a:endParaRPr lang="en-US" altLang="zh-CN" sz="2400" dirty="0"/>
          </a:p>
          <a:p>
            <a:r>
              <a:rPr lang="en-US" altLang="zh-CN" sz="2400" dirty="0"/>
              <a:t>The probability after moving:</a:t>
            </a:r>
          </a:p>
          <a:p>
            <a:r>
              <a:rPr lang="en-US" altLang="zh-CN" sz="2400" dirty="0"/>
              <a:t>    0.0150    0.0150    0.1520    0.0150    0.0150</a:t>
            </a:r>
          </a:p>
          <a:p>
            <a:r>
              <a:rPr lang="en-US" altLang="zh-CN" sz="2400" dirty="0"/>
              <a:t>    0.0150    0.0150    0.0150    0.0150    0.0150</a:t>
            </a:r>
          </a:p>
          <a:p>
            <a:r>
              <a:rPr lang="en-US" altLang="zh-CN" sz="2400" dirty="0"/>
              <a:t>    0.0150    0.0150    0.0150    0.0150    0.0150</a:t>
            </a:r>
          </a:p>
          <a:p>
            <a:r>
              <a:rPr lang="en-US" altLang="zh-CN" sz="2400" dirty="0"/>
              <a:t>    0.0150    0.0150    </a:t>
            </a:r>
            <a:r>
              <a:rPr lang="en-US" altLang="zh-CN" sz="2400" b="1" dirty="0">
                <a:solidFill>
                  <a:srgbClr val="FF0000"/>
                </a:solidFill>
              </a:rPr>
              <a:t>0.5630</a:t>
            </a:r>
            <a:r>
              <a:rPr lang="en-US" altLang="zh-CN" sz="2400" dirty="0"/>
              <a:t>    0.0150    0.0150</a:t>
            </a:r>
          </a:p>
          <a:p>
            <a:endParaRPr lang="en-US" altLang="zh-CN" sz="2400" dirty="0"/>
          </a:p>
          <a:p>
            <a:r>
              <a:rPr lang="en-US" altLang="zh-CN" sz="2400" dirty="0"/>
              <a:t>The largest probability 0.5630 occurs at cell (4, 3)</a:t>
            </a:r>
            <a:endParaRPr lang="zh-CN" altLang="en-US" sz="2400" dirty="0"/>
          </a:p>
        </p:txBody>
      </p:sp>
      <p:cxnSp>
        <p:nvCxnSpPr>
          <p:cNvPr id="5" name="直接箭头连接符 4"/>
          <p:cNvCxnSpPr/>
          <p:nvPr/>
        </p:nvCxnSpPr>
        <p:spPr>
          <a:xfrm flipV="1">
            <a:off x="8244408" y="2060848"/>
            <a:ext cx="0" cy="122413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233879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9\pri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52" y="-155860"/>
            <a:ext cx="10153128" cy="761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5288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9\aftermo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4" y="-121528"/>
            <a:ext cx="9937104" cy="745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07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矩形 1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矩形 1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矩形 2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5" name="矩形 2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6" name="矩形 2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7" name="矩形 2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8" name="矩形 2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9" name="矩形 2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0" name="矩形 2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矩形 3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2" name="矩形 3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矩形 3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矩形 3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graphicFrame>
        <p:nvGraphicFramePr>
          <p:cNvPr id="6" name="图示 5"/>
          <p:cNvGraphicFramePr/>
          <p:nvPr>
            <p:extLst>
              <p:ext uri="{D42A27DB-BD31-4B8C-83A1-F6EECF244321}">
                <p14:modId xmlns:p14="http://schemas.microsoft.com/office/powerpoint/2010/main" val="1502375802"/>
              </p:ext>
            </p:extLst>
          </p:nvPr>
        </p:nvGraphicFramePr>
        <p:xfrm>
          <a:off x="395535" y="2060848"/>
          <a:ext cx="8496944"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0" name="组合 39"/>
          <p:cNvGrpSpPr/>
          <p:nvPr/>
        </p:nvGrpSpPr>
        <p:grpSpPr>
          <a:xfrm>
            <a:off x="1032407" y="5247802"/>
            <a:ext cx="7223201" cy="1006260"/>
            <a:chOff x="940865" y="0"/>
            <a:chExt cx="7223201" cy="1006260"/>
          </a:xfrm>
          <a:scene3d>
            <a:camera prst="orthographicFront"/>
            <a:lightRig rig="flat" dir="t"/>
          </a:scene3d>
        </p:grpSpPr>
        <p:sp>
          <p:nvSpPr>
            <p:cNvPr id="42" name="圆角矩形 41"/>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389460230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4144" y="404665"/>
            <a:ext cx="8352928" cy="3693319"/>
          </a:xfrm>
          <a:prstGeom prst="rect">
            <a:avLst/>
          </a:prstGeom>
        </p:spPr>
        <p:txBody>
          <a:bodyPr wrap="square">
            <a:spAutoFit/>
          </a:bodyPr>
          <a:lstStyle/>
          <a:p>
            <a:r>
              <a:rPr lang="en-US" altLang="zh-CN" dirty="0">
                <a:solidFill>
                  <a:srgbClr val="0000FF"/>
                </a:solidFill>
                <a:latin typeface="Courier New"/>
              </a:rPr>
              <a:t>function</a:t>
            </a:r>
            <a:r>
              <a:rPr lang="en-US" altLang="zh-CN" dirty="0">
                <a:solidFill>
                  <a:srgbClr val="000000"/>
                </a:solidFill>
                <a:latin typeface="Courier New"/>
              </a:rPr>
              <a:t> q = sense(p, z, world, </a:t>
            </a:r>
            <a:r>
              <a:rPr lang="en-US" altLang="zh-CN" dirty="0" err="1">
                <a:solidFill>
                  <a:srgbClr val="000000"/>
                </a:solidFill>
                <a:latin typeface="Courier New"/>
              </a:rPr>
              <a:t>pSenseCorrect</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nRow</a:t>
            </a:r>
            <a:r>
              <a:rPr lang="en-US" altLang="zh-CN" dirty="0">
                <a:solidFill>
                  <a:srgbClr val="000000"/>
                </a:solidFill>
                <a:latin typeface="Courier New"/>
              </a:rPr>
              <a:t> = size(p, 1);</a:t>
            </a:r>
          </a:p>
          <a:p>
            <a:r>
              <a:rPr lang="en-US" altLang="zh-CN" dirty="0">
                <a:solidFill>
                  <a:srgbClr val="000000"/>
                </a:solidFill>
                <a:latin typeface="Courier New"/>
              </a:rPr>
              <a:t>    </a:t>
            </a:r>
            <a:r>
              <a:rPr lang="en-US" altLang="zh-CN" dirty="0" err="1">
                <a:solidFill>
                  <a:srgbClr val="000000"/>
                </a:solidFill>
                <a:latin typeface="Courier New"/>
              </a:rPr>
              <a:t>nCol</a:t>
            </a:r>
            <a:r>
              <a:rPr lang="en-US" altLang="zh-CN" dirty="0">
                <a:solidFill>
                  <a:srgbClr val="000000"/>
                </a:solidFill>
                <a:latin typeface="Courier New"/>
              </a:rPr>
              <a:t> = size(p, 2);</a:t>
            </a:r>
          </a:p>
          <a:p>
            <a:r>
              <a:rPr lang="en-US" altLang="zh-CN" dirty="0">
                <a:solidFill>
                  <a:srgbClr val="000000"/>
                </a:solidFill>
                <a:latin typeface="Courier New"/>
              </a:rPr>
              <a:t>    q = zeros(</a:t>
            </a:r>
            <a:r>
              <a:rPr lang="en-US" altLang="zh-CN" dirty="0" err="1">
                <a:solidFill>
                  <a:srgbClr val="000000"/>
                </a:solidFill>
                <a:latin typeface="Courier New"/>
              </a:rPr>
              <a:t>nRow</a:t>
            </a:r>
            <a:r>
              <a:rPr lang="en-US" altLang="zh-CN" dirty="0">
                <a:solidFill>
                  <a:srgbClr val="000000"/>
                </a:solidFill>
                <a:latin typeface="Courier New"/>
              </a:rPr>
              <a:t>, </a:t>
            </a:r>
            <a:r>
              <a:rPr lang="en-US" altLang="zh-CN" dirty="0" err="1">
                <a:solidFill>
                  <a:srgbClr val="000000"/>
                </a:solidFill>
                <a:latin typeface="Courier New"/>
              </a:rPr>
              <a:t>nCol</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for</a:t>
            </a:r>
            <a:r>
              <a:rPr lang="en-US" altLang="zh-CN" dirty="0">
                <a:solidFill>
                  <a:srgbClr val="000000"/>
                </a:solidFill>
                <a:latin typeface="Courier New"/>
              </a:rPr>
              <a:t> r = 1 : </a:t>
            </a:r>
            <a:r>
              <a:rPr lang="en-US" altLang="zh-CN" dirty="0" err="1">
                <a:solidFill>
                  <a:srgbClr val="000000"/>
                </a:solidFill>
                <a:latin typeface="Courier New"/>
              </a:rPr>
              <a:t>nRow</a:t>
            </a:r>
            <a:endParaRPr lang="en-US" altLang="zh-CN" dirty="0">
              <a:solidFill>
                <a:srgbClr val="000000"/>
              </a:solidFill>
              <a:latin typeface="Courier New"/>
            </a:endParaRPr>
          </a:p>
          <a:p>
            <a:r>
              <a:rPr lang="en-US" altLang="zh-CN" dirty="0">
                <a:solidFill>
                  <a:srgbClr val="000000"/>
                </a:solidFill>
                <a:latin typeface="Courier New"/>
              </a:rPr>
              <a:t>        </a:t>
            </a:r>
            <a:r>
              <a:rPr lang="en-US" altLang="zh-CN" dirty="0">
                <a:solidFill>
                  <a:srgbClr val="0000FF"/>
                </a:solidFill>
                <a:latin typeface="Courier New"/>
              </a:rPr>
              <a:t>for</a:t>
            </a:r>
            <a:r>
              <a:rPr lang="en-US" altLang="zh-CN" dirty="0">
                <a:solidFill>
                  <a:srgbClr val="000000"/>
                </a:solidFill>
                <a:latin typeface="Courier New"/>
              </a:rPr>
              <a:t> c = 1 : </a:t>
            </a:r>
            <a:r>
              <a:rPr lang="en-US" altLang="zh-CN" dirty="0" err="1">
                <a:solidFill>
                  <a:srgbClr val="000000"/>
                </a:solidFill>
                <a:latin typeface="Courier New"/>
              </a:rPr>
              <a:t>nCol</a:t>
            </a:r>
            <a:endParaRPr lang="en-US" altLang="zh-CN" dirty="0">
              <a:solidFill>
                <a:srgbClr val="000000"/>
              </a:solidFill>
              <a:latin typeface="Courier New"/>
            </a:endParaRPr>
          </a:p>
          <a:p>
            <a:r>
              <a:rPr lang="en-US" altLang="zh-CN" dirty="0">
                <a:solidFill>
                  <a:srgbClr val="000000"/>
                </a:solidFill>
                <a:latin typeface="Courier New"/>
              </a:rPr>
              <a:t>            hit = </a:t>
            </a:r>
            <a:r>
              <a:rPr lang="en-US" altLang="zh-CN" dirty="0" err="1">
                <a:solidFill>
                  <a:srgbClr val="000000"/>
                </a:solidFill>
                <a:latin typeface="Courier New"/>
              </a:rPr>
              <a:t>strcmp</a:t>
            </a:r>
            <a:r>
              <a:rPr lang="en-US" altLang="zh-CN" dirty="0">
                <a:solidFill>
                  <a:srgbClr val="000000"/>
                </a:solidFill>
                <a:latin typeface="Courier New"/>
              </a:rPr>
              <a:t>(z, world(r, c));</a:t>
            </a:r>
          </a:p>
          <a:p>
            <a:r>
              <a:rPr lang="en-US" altLang="zh-CN" dirty="0">
                <a:solidFill>
                  <a:srgbClr val="000000"/>
                </a:solidFill>
                <a:latin typeface="Courier New"/>
              </a:rPr>
              <a:t>            q(r, c) = p(r, c) *</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smtClean="0">
                <a:solidFill>
                  <a:srgbClr val="000000"/>
                </a:solidFill>
                <a:latin typeface="Courier New"/>
              </a:rPr>
              <a:t>(</a:t>
            </a:r>
            <a:r>
              <a:rPr lang="en-US" altLang="zh-CN" dirty="0">
                <a:solidFill>
                  <a:srgbClr val="000000"/>
                </a:solidFill>
                <a:latin typeface="Courier New"/>
              </a:rPr>
              <a:t>hit * </a:t>
            </a:r>
            <a:r>
              <a:rPr lang="en-US" altLang="zh-CN" dirty="0" err="1">
                <a:solidFill>
                  <a:srgbClr val="000000"/>
                </a:solidFill>
                <a:latin typeface="Courier New"/>
              </a:rPr>
              <a:t>pSenseCorrect</a:t>
            </a:r>
            <a:r>
              <a:rPr lang="en-US" altLang="zh-CN" dirty="0">
                <a:solidFill>
                  <a:srgbClr val="000000"/>
                </a:solidFill>
                <a:latin typeface="Courier New"/>
              </a:rPr>
              <a:t> + (1-hit) * (1 - </a:t>
            </a:r>
            <a:r>
              <a:rPr lang="en-US" altLang="zh-CN" dirty="0" err="1">
                <a:solidFill>
                  <a:srgbClr val="000000"/>
                </a:solidFill>
                <a:latin typeface="Courier New"/>
              </a:rPr>
              <a:t>pSenseCorrect</a:t>
            </a:r>
            <a:r>
              <a:rPr lang="en-US" altLang="zh-CN" dirty="0">
                <a:solidFill>
                  <a:srgbClr val="000000"/>
                </a:solidFill>
                <a:latin typeface="Courier New"/>
              </a:rPr>
              <a:t>)); </a:t>
            </a:r>
          </a:p>
          <a:p>
            <a:r>
              <a:rPr lang="en-US" altLang="zh-CN" dirty="0">
                <a:solidFill>
                  <a:srgbClr val="000000"/>
                </a:solidFill>
                <a:latin typeface="Courier New"/>
              </a:rPr>
              <a:t>        </a:t>
            </a:r>
            <a:r>
              <a:rPr lang="en-US" altLang="zh-CN" dirty="0">
                <a:solidFill>
                  <a:srgbClr val="0000FF"/>
                </a:solidFill>
                <a:latin typeface="Courier New"/>
              </a:rPr>
              <a:t>end</a:t>
            </a:r>
            <a:r>
              <a:rPr lang="en-US" altLang="zh-CN" dirty="0">
                <a:solidFill>
                  <a:srgbClr val="000000"/>
                </a:solidFill>
                <a:latin typeface="Courier New"/>
              </a:rPr>
              <a:t>            </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q = q / sum(sum(q)); </a:t>
            </a:r>
          </a:p>
          <a:p>
            <a:r>
              <a:rPr lang="en-US" altLang="zh-CN" dirty="0">
                <a:solidFill>
                  <a:srgbClr val="0000FF"/>
                </a:solidFill>
                <a:latin typeface="Courier New"/>
              </a:rPr>
              <a:t>end</a:t>
            </a:r>
          </a:p>
        </p:txBody>
      </p:sp>
      <p:sp>
        <p:nvSpPr>
          <p:cNvPr id="6" name="圆角矩形 5"/>
          <p:cNvSpPr/>
          <p:nvPr/>
        </p:nvSpPr>
        <p:spPr>
          <a:xfrm>
            <a:off x="239400" y="260648"/>
            <a:ext cx="8640960" cy="3837335"/>
          </a:xfrm>
          <a:prstGeom prst="roundRect">
            <a:avLst>
              <a:gd name="adj" fmla="val 6117"/>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矩形 7"/>
          <p:cNvSpPr/>
          <p:nvPr/>
        </p:nvSpPr>
        <p:spPr>
          <a:xfrm>
            <a:off x="251520" y="4512161"/>
            <a:ext cx="8647672" cy="923330"/>
          </a:xfrm>
          <a:prstGeom prst="rect">
            <a:avLst/>
          </a:prstGeom>
        </p:spPr>
        <p:txBody>
          <a:bodyPr wrap="square">
            <a:spAutoFit/>
          </a:bodyPr>
          <a:lstStyle/>
          <a:p>
            <a:r>
              <a:rPr lang="en-US" altLang="zh-CN" dirty="0" err="1">
                <a:solidFill>
                  <a:srgbClr val="000000"/>
                </a:solidFill>
                <a:latin typeface="Courier New"/>
              </a:rPr>
              <a:t>pSenseCorrect</a:t>
            </a:r>
            <a:r>
              <a:rPr lang="en-US" altLang="zh-CN" dirty="0">
                <a:solidFill>
                  <a:srgbClr val="000000"/>
                </a:solidFill>
                <a:latin typeface="Courier New"/>
              </a:rPr>
              <a:t> = 0.7</a:t>
            </a:r>
            <a:r>
              <a:rPr lang="en-US" altLang="zh-CN" dirty="0" smtClean="0">
                <a:solidFill>
                  <a:srgbClr val="000000"/>
                </a:solidFill>
                <a:latin typeface="Courier New"/>
              </a:rPr>
              <a:t>;</a:t>
            </a:r>
          </a:p>
          <a:p>
            <a:r>
              <a:rPr lang="en-US" altLang="zh-CN" dirty="0" smtClean="0">
                <a:solidFill>
                  <a:srgbClr val="000000"/>
                </a:solidFill>
                <a:latin typeface="Courier New"/>
              </a:rPr>
              <a:t>q </a:t>
            </a:r>
            <a:r>
              <a:rPr lang="en-US" altLang="zh-CN" dirty="0">
                <a:solidFill>
                  <a:srgbClr val="000000"/>
                </a:solidFill>
                <a:latin typeface="Courier New"/>
              </a:rPr>
              <a:t>= sense(p, cell2mat(measurements(1)), world, </a:t>
            </a:r>
            <a:r>
              <a:rPr lang="en-US" altLang="zh-CN" dirty="0" err="1">
                <a:solidFill>
                  <a:srgbClr val="000000"/>
                </a:solidFill>
                <a:latin typeface="Courier New"/>
              </a:rPr>
              <a:t>pSenseCorrect</a:t>
            </a:r>
            <a:r>
              <a:rPr lang="en-US" altLang="zh-CN" dirty="0" smtClean="0">
                <a:solidFill>
                  <a:srgbClr val="000000"/>
                </a:solidFill>
                <a:latin typeface="Courier New"/>
              </a:rPr>
              <a:t>);</a:t>
            </a:r>
          </a:p>
          <a:p>
            <a:r>
              <a:rPr lang="en-US" altLang="zh-CN" dirty="0">
                <a:solidFill>
                  <a:srgbClr val="000000"/>
                </a:solidFill>
                <a:latin typeface="Courier New"/>
              </a:rPr>
              <a:t>measurements = {</a:t>
            </a:r>
            <a:r>
              <a:rPr lang="en-US" altLang="zh-CN" dirty="0">
                <a:solidFill>
                  <a:srgbClr val="A020F0"/>
                </a:solidFill>
                <a:latin typeface="Courier New"/>
              </a:rPr>
              <a:t>'green</a:t>
            </a:r>
            <a:r>
              <a:rPr lang="en-US" altLang="zh-CN" dirty="0" smtClean="0">
                <a:solidFill>
                  <a:srgbClr val="A020F0"/>
                </a:solidFill>
                <a:latin typeface="Courier New"/>
              </a:rPr>
              <a:t>'</a:t>
            </a:r>
            <a:r>
              <a:rPr lang="en-US" altLang="zh-CN" dirty="0" smtClean="0">
                <a:solidFill>
                  <a:srgbClr val="000000"/>
                </a:solidFill>
                <a:latin typeface="Courier New"/>
              </a:rPr>
              <a:t>};</a:t>
            </a:r>
            <a:endParaRPr lang="en-US" altLang="zh-CN" dirty="0">
              <a:solidFill>
                <a:srgbClr val="000000"/>
              </a:solidFill>
              <a:latin typeface="Courier New"/>
            </a:endParaRPr>
          </a:p>
        </p:txBody>
      </p:sp>
      <p:sp>
        <p:nvSpPr>
          <p:cNvPr id="9" name="圆角矩形 8"/>
          <p:cNvSpPr/>
          <p:nvPr/>
        </p:nvSpPr>
        <p:spPr>
          <a:xfrm>
            <a:off x="251520" y="4437112"/>
            <a:ext cx="8640960" cy="1080120"/>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 name="三十二角星 9"/>
          <p:cNvSpPr/>
          <p:nvPr/>
        </p:nvSpPr>
        <p:spPr>
          <a:xfrm>
            <a:off x="7164288" y="5218351"/>
            <a:ext cx="1979712"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P10</a:t>
            </a:r>
            <a:endParaRPr lang="zh-CN" altLang="en-US" sz="4400" b="1" dirty="0"/>
          </a:p>
        </p:txBody>
      </p:sp>
    </p:spTree>
    <p:extLst>
      <p:ext uri="{BB962C8B-B14F-4D97-AF65-F5344CB8AC3E}">
        <p14:creationId xmlns:p14="http://schemas.microsoft.com/office/powerpoint/2010/main" val="140214721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60848" y="3356991"/>
            <a:ext cx="6174432" cy="3170099"/>
          </a:xfrm>
          <a:prstGeom prst="rect">
            <a:avLst/>
          </a:prstGeom>
        </p:spPr>
        <p:txBody>
          <a:bodyPr wrap="square">
            <a:spAutoFit/>
          </a:bodyPr>
          <a:lstStyle/>
          <a:p>
            <a:r>
              <a:rPr lang="en-US" altLang="zh-CN" sz="2000" dirty="0"/>
              <a:t>The Prior:</a:t>
            </a:r>
          </a:p>
          <a:p>
            <a:r>
              <a:rPr lang="en-US" altLang="zh-CN" sz="2000" dirty="0"/>
              <a:t>    0.0150    0.0150    0.0150    0.0150    0.0150</a:t>
            </a:r>
          </a:p>
          <a:p>
            <a:r>
              <a:rPr lang="en-US" altLang="zh-CN" sz="2000" dirty="0"/>
              <a:t>    0.0150    0.0150    0.0150    0.0150    0.0150</a:t>
            </a:r>
          </a:p>
          <a:p>
            <a:r>
              <a:rPr lang="en-US" altLang="zh-CN" sz="2000" dirty="0"/>
              <a:t>    0.0150    0.7000    0.0150    0.0150    0.0150</a:t>
            </a:r>
          </a:p>
          <a:p>
            <a:r>
              <a:rPr lang="en-US" altLang="zh-CN" sz="2000" dirty="0"/>
              <a:t>    0.0150    0.0150    0.0150    0.0150    </a:t>
            </a:r>
            <a:r>
              <a:rPr lang="en-US" altLang="zh-CN" sz="2000" dirty="0" smtClean="0"/>
              <a:t>0.0150</a:t>
            </a:r>
            <a:endParaRPr lang="en-US" altLang="zh-CN" sz="2000" dirty="0"/>
          </a:p>
          <a:p>
            <a:r>
              <a:rPr lang="en-US" altLang="zh-CN" sz="2000" dirty="0"/>
              <a:t>The probability after sensing:</a:t>
            </a:r>
          </a:p>
          <a:p>
            <a:r>
              <a:rPr lang="en-US" altLang="zh-CN" sz="2000" dirty="0"/>
              <a:t>    0.0138    0.0323    0.0323    0.0138    0.0138</a:t>
            </a:r>
          </a:p>
          <a:p>
            <a:r>
              <a:rPr lang="en-US" altLang="zh-CN" sz="2000" dirty="0"/>
              <a:t>    0.0138    0.0138    0.0323    0.0138    0.0138</a:t>
            </a:r>
          </a:p>
          <a:p>
            <a:r>
              <a:rPr lang="en-US" altLang="zh-CN" sz="2000" dirty="0"/>
              <a:t>    0.0138    0.6452    0.0323    0.0323    0.0138</a:t>
            </a:r>
          </a:p>
          <a:p>
            <a:r>
              <a:rPr lang="en-US" altLang="zh-CN" sz="2000" dirty="0"/>
              <a:t>    0.0138    0.0138    0.0138    0.0138    </a:t>
            </a:r>
            <a:r>
              <a:rPr lang="en-US" altLang="zh-CN" sz="2000" dirty="0" smtClean="0"/>
              <a:t>0.0138</a:t>
            </a:r>
            <a:endParaRPr lang="en-US" altLang="zh-CN" sz="2000" dirty="0"/>
          </a:p>
        </p:txBody>
      </p:sp>
      <p:sp>
        <p:nvSpPr>
          <p:cNvPr id="5" name="矩形 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矩形 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8" name="矩形 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矩形 1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矩形 1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矩形 1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矩形 1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矩形 1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9" name="矩形 1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3" name="矩形 2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5" name="三十二角星 24"/>
          <p:cNvSpPr/>
          <p:nvPr/>
        </p:nvSpPr>
        <p:spPr>
          <a:xfrm>
            <a:off x="7164288" y="5218351"/>
            <a:ext cx="1979712"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P10</a:t>
            </a:r>
            <a:endParaRPr lang="zh-CN" altLang="en-US" sz="4400" b="1" dirty="0"/>
          </a:p>
        </p:txBody>
      </p:sp>
    </p:spTree>
    <p:extLst>
      <p:ext uri="{BB962C8B-B14F-4D97-AF65-F5344CB8AC3E}">
        <p14:creationId xmlns:p14="http://schemas.microsoft.com/office/powerpoint/2010/main" val="2403417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 y="0"/>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55576" y="5516354"/>
            <a:ext cx="9143999" cy="923330"/>
          </a:xfrm>
          <a:prstGeom prst="rect">
            <a:avLst/>
          </a:prstGeom>
          <a:noFill/>
        </p:spPr>
        <p:txBody>
          <a:bodyPr wrap="square" rtlCol="0">
            <a:spAutoFit/>
          </a:bodyPr>
          <a:lstStyle/>
          <a:p>
            <a:pPr algn="ctr"/>
            <a:r>
              <a:rPr lang="en-US" altLang="zh-CN" sz="5400" b="1" dirty="0" smtClean="0">
                <a:solidFill>
                  <a:srgbClr val="FF0000"/>
                </a:solidFill>
              </a:rPr>
              <a:t>How will the belief like?</a:t>
            </a:r>
            <a:endParaRPr lang="zh-CN" altLang="en-US" sz="5400" b="1" dirty="0">
              <a:solidFill>
                <a:srgbClr val="FF0000"/>
              </a:solidFill>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4" y="113030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4" y="2023032"/>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14" y="3159682"/>
            <a:ext cx="94615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samuel\Downloads\1363416427_face-uncertai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688" y="4931128"/>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8060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矩形 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8" name="矩形 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矩形 1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矩形 1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矩形 1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矩形 1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矩形 1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9" name="矩形 1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3" name="矩形 2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 name="矩形 2"/>
          <p:cNvSpPr/>
          <p:nvPr/>
        </p:nvSpPr>
        <p:spPr>
          <a:xfrm>
            <a:off x="449156" y="3429000"/>
            <a:ext cx="8424936" cy="646331"/>
          </a:xfrm>
          <a:prstGeom prst="rect">
            <a:avLst/>
          </a:prstGeom>
        </p:spPr>
        <p:txBody>
          <a:bodyPr wrap="square">
            <a:spAutoFit/>
          </a:bodyPr>
          <a:lstStyle/>
          <a:p>
            <a:r>
              <a:rPr lang="en-US" altLang="zh-CN" b="1" dirty="0">
                <a:solidFill>
                  <a:srgbClr val="000000"/>
                </a:solidFill>
                <a:latin typeface="Courier New"/>
              </a:rPr>
              <a:t>motions = {stop, right, down, down, right};</a:t>
            </a:r>
          </a:p>
          <a:p>
            <a:r>
              <a:rPr lang="en-US" altLang="zh-CN" b="1" dirty="0">
                <a:solidFill>
                  <a:srgbClr val="000000"/>
                </a:solidFill>
                <a:latin typeface="Courier New"/>
              </a:rPr>
              <a:t>measurements =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a:t>
            </a:r>
          </a:p>
        </p:txBody>
      </p:sp>
      <p:sp>
        <p:nvSpPr>
          <p:cNvPr id="26" name="圆角矩形 25"/>
          <p:cNvSpPr/>
          <p:nvPr/>
        </p:nvSpPr>
        <p:spPr>
          <a:xfrm>
            <a:off x="2607622" y="4227438"/>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Move</a:t>
            </a:r>
            <a:endParaRPr lang="zh-CN" altLang="en-US" b="1" dirty="0"/>
          </a:p>
        </p:txBody>
      </p:sp>
      <p:sp>
        <p:nvSpPr>
          <p:cNvPr id="27" name="圆角矩形 26"/>
          <p:cNvSpPr/>
          <p:nvPr/>
        </p:nvSpPr>
        <p:spPr>
          <a:xfrm>
            <a:off x="4932040" y="4227438"/>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Sense</a:t>
            </a:r>
            <a:endParaRPr lang="zh-CN" altLang="en-US" b="1" dirty="0"/>
          </a:p>
        </p:txBody>
      </p:sp>
      <p:cxnSp>
        <p:nvCxnSpPr>
          <p:cNvPr id="29" name="直接箭头连接符 28"/>
          <p:cNvCxnSpPr>
            <a:stCxn id="26" idx="3"/>
            <a:endCxn id="27" idx="1"/>
          </p:cNvCxnSpPr>
          <p:nvPr/>
        </p:nvCxnSpPr>
        <p:spPr>
          <a:xfrm>
            <a:off x="3831758" y="4443462"/>
            <a:ext cx="110028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2" name="肘形连接符 31"/>
          <p:cNvCxnSpPr>
            <a:stCxn id="27" idx="2"/>
            <a:endCxn id="26" idx="2"/>
          </p:cNvCxnSpPr>
          <p:nvPr/>
        </p:nvCxnSpPr>
        <p:spPr>
          <a:xfrm rot="5400000">
            <a:off x="4381899" y="3497277"/>
            <a:ext cx="12700" cy="2324418"/>
          </a:xfrm>
          <a:prstGeom prst="bentConnector3">
            <a:avLst>
              <a:gd name="adj1" fmla="val 1800000"/>
            </a:avLst>
          </a:prstGeom>
          <a:ln>
            <a:tailEnd type="arrow"/>
          </a:ln>
        </p:spPr>
        <p:style>
          <a:lnRef idx="3">
            <a:schemeClr val="accent3"/>
          </a:lnRef>
          <a:fillRef idx="0">
            <a:schemeClr val="accent3"/>
          </a:fillRef>
          <a:effectRef idx="2">
            <a:schemeClr val="accent3"/>
          </a:effectRef>
          <a:fontRef idx="minor">
            <a:schemeClr val="tx1"/>
          </a:fontRef>
        </p:style>
      </p:cxnSp>
      <p:sp>
        <p:nvSpPr>
          <p:cNvPr id="33" name="TextBox 32"/>
          <p:cNvSpPr txBox="1"/>
          <p:nvPr/>
        </p:nvSpPr>
        <p:spPr>
          <a:xfrm>
            <a:off x="1919932" y="5085184"/>
            <a:ext cx="6827985" cy="1569660"/>
          </a:xfrm>
          <a:prstGeom prst="rect">
            <a:avLst/>
          </a:prstGeom>
          <a:noFill/>
        </p:spPr>
        <p:txBody>
          <a:bodyPr wrap="square" rtlCol="0">
            <a:spAutoFit/>
          </a:bodyPr>
          <a:lstStyle/>
          <a:p>
            <a:r>
              <a:rPr lang="en-US" altLang="zh-CN" sz="3200" b="1" dirty="0" smtClean="0">
                <a:solidFill>
                  <a:srgbClr val="FF0000"/>
                </a:solidFill>
              </a:rPr>
              <a:t>Which cell will robot be most probably at after these motions and measurements? </a:t>
            </a:r>
            <a:endParaRPr lang="zh-CN" altLang="en-US" sz="3200" b="1" dirty="0">
              <a:solidFill>
                <a:srgbClr val="FF0000"/>
              </a:solidFill>
            </a:endParaRPr>
          </a:p>
        </p:txBody>
      </p:sp>
      <p:pic>
        <p:nvPicPr>
          <p:cNvPr id="34"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579" y="5085184"/>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05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矩形 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8" name="矩形 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矩形 1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矩形 1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矩形 1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矩形 1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矩形 1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9" name="矩形 1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3" name="矩形 2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 name="矩形 2"/>
          <p:cNvSpPr/>
          <p:nvPr/>
        </p:nvSpPr>
        <p:spPr>
          <a:xfrm>
            <a:off x="449156" y="3429000"/>
            <a:ext cx="8424936" cy="646331"/>
          </a:xfrm>
          <a:prstGeom prst="rect">
            <a:avLst/>
          </a:prstGeom>
        </p:spPr>
        <p:txBody>
          <a:bodyPr wrap="square">
            <a:spAutoFit/>
          </a:bodyPr>
          <a:lstStyle/>
          <a:p>
            <a:r>
              <a:rPr lang="en-US" altLang="zh-CN" b="1" dirty="0">
                <a:solidFill>
                  <a:srgbClr val="000000"/>
                </a:solidFill>
                <a:latin typeface="Courier New"/>
              </a:rPr>
              <a:t>motions = {stop, right, down, down, right};</a:t>
            </a:r>
          </a:p>
          <a:p>
            <a:r>
              <a:rPr lang="en-US" altLang="zh-CN" b="1" dirty="0">
                <a:solidFill>
                  <a:srgbClr val="000000"/>
                </a:solidFill>
                <a:latin typeface="Courier New"/>
              </a:rPr>
              <a:t>measurements =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a:t>
            </a:r>
          </a:p>
        </p:txBody>
      </p:sp>
      <p:sp>
        <p:nvSpPr>
          <p:cNvPr id="26" name="圆角矩形 25"/>
          <p:cNvSpPr/>
          <p:nvPr/>
        </p:nvSpPr>
        <p:spPr>
          <a:xfrm>
            <a:off x="2607622" y="4227438"/>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Move</a:t>
            </a:r>
            <a:endParaRPr lang="zh-CN" altLang="en-US" b="1" dirty="0"/>
          </a:p>
        </p:txBody>
      </p:sp>
      <p:sp>
        <p:nvSpPr>
          <p:cNvPr id="27" name="圆角矩形 26"/>
          <p:cNvSpPr/>
          <p:nvPr/>
        </p:nvSpPr>
        <p:spPr>
          <a:xfrm>
            <a:off x="4932040" y="4227438"/>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Sense</a:t>
            </a:r>
            <a:endParaRPr lang="zh-CN" altLang="en-US" b="1" dirty="0"/>
          </a:p>
        </p:txBody>
      </p:sp>
      <p:cxnSp>
        <p:nvCxnSpPr>
          <p:cNvPr id="29" name="直接箭头连接符 28"/>
          <p:cNvCxnSpPr>
            <a:stCxn id="26" idx="3"/>
            <a:endCxn id="27" idx="1"/>
          </p:cNvCxnSpPr>
          <p:nvPr/>
        </p:nvCxnSpPr>
        <p:spPr>
          <a:xfrm>
            <a:off x="3831758" y="4443462"/>
            <a:ext cx="110028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2" name="肘形连接符 31"/>
          <p:cNvCxnSpPr>
            <a:stCxn id="27" idx="2"/>
            <a:endCxn id="26" idx="2"/>
          </p:cNvCxnSpPr>
          <p:nvPr/>
        </p:nvCxnSpPr>
        <p:spPr>
          <a:xfrm rot="5400000">
            <a:off x="4381899" y="3497277"/>
            <a:ext cx="12700" cy="2324418"/>
          </a:xfrm>
          <a:prstGeom prst="bentConnector3">
            <a:avLst>
              <a:gd name="adj1" fmla="val 1800000"/>
            </a:avLst>
          </a:prstGeom>
          <a:ln>
            <a:tailEnd type="arrow"/>
          </a:ln>
        </p:spPr>
        <p:style>
          <a:lnRef idx="3">
            <a:schemeClr val="accent3"/>
          </a:lnRef>
          <a:fillRef idx="0">
            <a:schemeClr val="accent3"/>
          </a:fillRef>
          <a:effectRef idx="2">
            <a:schemeClr val="accent3"/>
          </a:effectRef>
          <a:fontRef idx="minor">
            <a:schemeClr val="tx1"/>
          </a:fontRef>
        </p:style>
      </p:cxnSp>
      <p:sp>
        <p:nvSpPr>
          <p:cNvPr id="2" name="右箭头 1"/>
          <p:cNvSpPr/>
          <p:nvPr/>
        </p:nvSpPr>
        <p:spPr>
          <a:xfrm>
            <a:off x="3707904" y="490240"/>
            <a:ext cx="864096"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右箭头 30"/>
          <p:cNvSpPr/>
          <p:nvPr/>
        </p:nvSpPr>
        <p:spPr>
          <a:xfrm rot="5400000">
            <a:off x="4355976" y="922288"/>
            <a:ext cx="57606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5" name="右箭头 34"/>
          <p:cNvSpPr/>
          <p:nvPr/>
        </p:nvSpPr>
        <p:spPr>
          <a:xfrm rot="5400000">
            <a:off x="4350709" y="1556791"/>
            <a:ext cx="57606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6" name="右箭头 35"/>
          <p:cNvSpPr/>
          <p:nvPr/>
        </p:nvSpPr>
        <p:spPr>
          <a:xfrm>
            <a:off x="4704150" y="1916832"/>
            <a:ext cx="864096"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7" name="TextBox 36"/>
          <p:cNvSpPr txBox="1"/>
          <p:nvPr/>
        </p:nvSpPr>
        <p:spPr>
          <a:xfrm>
            <a:off x="1518045" y="5085184"/>
            <a:ext cx="6827985" cy="584775"/>
          </a:xfrm>
          <a:prstGeom prst="rect">
            <a:avLst/>
          </a:prstGeom>
          <a:noFill/>
        </p:spPr>
        <p:txBody>
          <a:bodyPr wrap="square" rtlCol="0">
            <a:spAutoFit/>
          </a:bodyPr>
          <a:lstStyle/>
          <a:p>
            <a:r>
              <a:rPr lang="en-US" altLang="zh-CN" sz="3200" b="1" dirty="0" smtClean="0">
                <a:solidFill>
                  <a:srgbClr val="0066FF"/>
                </a:solidFill>
                <a:effectLst>
                  <a:outerShdw blurRad="38100" dist="38100" dir="2700000" algn="tl">
                    <a:srgbClr val="000000">
                      <a:alpha val="43137"/>
                    </a:srgbClr>
                  </a:outerShdw>
                </a:effectLst>
              </a:rPr>
              <a:t>The robot will be at cell (3, 4) </a:t>
            </a:r>
            <a:endParaRPr lang="zh-CN" altLang="en-US" sz="3200" b="1" dirty="0">
              <a:solidFill>
                <a:srgbClr val="0066FF"/>
              </a:solidFill>
              <a:effectLst>
                <a:outerShdw blurRad="38100" dist="38100" dir="2700000" algn="tl">
                  <a:srgbClr val="000000">
                    <a:alpha val="43137"/>
                  </a:srgbClr>
                </a:outerShdw>
              </a:effectLst>
            </a:endParaRPr>
          </a:p>
        </p:txBody>
      </p:sp>
      <p:grpSp>
        <p:nvGrpSpPr>
          <p:cNvPr id="38" name="组合 37"/>
          <p:cNvGrpSpPr/>
          <p:nvPr/>
        </p:nvGrpSpPr>
        <p:grpSpPr>
          <a:xfrm>
            <a:off x="983285" y="5802031"/>
            <a:ext cx="7223201" cy="870955"/>
            <a:chOff x="940865" y="0"/>
            <a:chExt cx="7223201" cy="1006260"/>
          </a:xfrm>
          <a:scene3d>
            <a:camera prst="orthographicFront"/>
            <a:lightRig rig="flat" dir="t"/>
          </a:scene3d>
        </p:grpSpPr>
        <p:sp>
          <p:nvSpPr>
            <p:cNvPr id="39" name="圆角矩形 38"/>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0"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135042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5" grpId="0" animBg="1"/>
      <p:bldP spid="36" grpId="0" animBg="1"/>
      <p:bldP spid="3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5" descr="D:\Works\Teach\Mobile Robot\Code\robotcourse\p11\step1.png"/>
          <p:cNvPicPr>
            <a:picLocks noChangeAspect="1" noChangeArrowheads="1"/>
          </p:cNvPicPr>
          <p:nvPr/>
        </p:nvPicPr>
        <p:blipFill rotWithShape="1">
          <a:blip r:embed="rId2">
            <a:extLst>
              <a:ext uri="{28A0092B-C50C-407E-A947-70E740481C1C}">
                <a14:useLocalDpi xmlns:a14="http://schemas.microsoft.com/office/drawing/2010/main" val="0"/>
              </a:ext>
            </a:extLst>
          </a:blip>
          <a:srcRect l="33472" t="1006" r="33264" b="8422"/>
          <a:stretch/>
        </p:blipFill>
        <p:spPr bwMode="auto">
          <a:xfrm>
            <a:off x="0" y="764704"/>
            <a:ext cx="2390566" cy="488186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D:\Works\Teach\Mobile Robot\Code\robotcourse\p11\step2.png"/>
          <p:cNvPicPr>
            <a:picLocks noChangeAspect="1" noChangeArrowheads="1"/>
          </p:cNvPicPr>
          <p:nvPr/>
        </p:nvPicPr>
        <p:blipFill rotWithShape="1">
          <a:blip r:embed="rId3">
            <a:extLst>
              <a:ext uri="{28A0092B-C50C-407E-A947-70E740481C1C}">
                <a14:useLocalDpi xmlns:a14="http://schemas.microsoft.com/office/drawing/2010/main" val="0"/>
              </a:ext>
            </a:extLst>
          </a:blip>
          <a:srcRect l="36674" r="32985" b="8499"/>
          <a:stretch/>
        </p:blipFill>
        <p:spPr bwMode="auto">
          <a:xfrm>
            <a:off x="2414627" y="700774"/>
            <a:ext cx="2189595" cy="4952655"/>
          </a:xfrm>
          <a:prstGeom prst="rect">
            <a:avLst/>
          </a:prstGeom>
          <a:noFill/>
          <a:extLst>
            <a:ext uri="{909E8E84-426E-40DD-AFC4-6F175D3DCCD1}">
              <a14:hiddenFill xmlns:a14="http://schemas.microsoft.com/office/drawing/2010/main">
                <a:solidFill>
                  <a:srgbClr val="FFFFFF"/>
                </a:solidFill>
              </a14:hiddenFill>
            </a:ext>
          </a:extLst>
        </p:spPr>
      </p:pic>
      <p:pic>
        <p:nvPicPr>
          <p:cNvPr id="16391" name="Picture 7" descr="D:\Works\Teach\Mobile Robot\Code\robotcourse\p11\step3.png"/>
          <p:cNvPicPr>
            <a:picLocks noChangeAspect="1" noChangeArrowheads="1"/>
          </p:cNvPicPr>
          <p:nvPr/>
        </p:nvPicPr>
        <p:blipFill rotWithShape="1">
          <a:blip r:embed="rId4">
            <a:extLst>
              <a:ext uri="{28A0092B-C50C-407E-A947-70E740481C1C}">
                <a14:useLocalDpi xmlns:a14="http://schemas.microsoft.com/office/drawing/2010/main" val="0"/>
              </a:ext>
            </a:extLst>
          </a:blip>
          <a:srcRect l="36674" r="33373" b="8884"/>
          <a:stretch/>
        </p:blipFill>
        <p:spPr bwMode="auto">
          <a:xfrm>
            <a:off x="4716016" y="764704"/>
            <a:ext cx="2164568" cy="4938449"/>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D:\Works\Teach\Mobile Robot\Code\robotcourse\p11\step4.png"/>
          <p:cNvPicPr>
            <a:picLocks noChangeAspect="1" noChangeArrowheads="1"/>
          </p:cNvPicPr>
          <p:nvPr/>
        </p:nvPicPr>
        <p:blipFill rotWithShape="1">
          <a:blip r:embed="rId5">
            <a:extLst>
              <a:ext uri="{28A0092B-C50C-407E-A947-70E740481C1C}">
                <a14:useLocalDpi xmlns:a14="http://schemas.microsoft.com/office/drawing/2010/main" val="0"/>
              </a:ext>
            </a:extLst>
          </a:blip>
          <a:srcRect l="36911" r="33236" b="8549"/>
          <a:stretch/>
        </p:blipFill>
        <p:spPr bwMode="auto">
          <a:xfrm>
            <a:off x="6909648" y="764704"/>
            <a:ext cx="2183832" cy="5017353"/>
          </a:xfrm>
          <a:prstGeom prst="rect">
            <a:avLst/>
          </a:prstGeom>
          <a:noFill/>
          <a:extLst>
            <a:ext uri="{909E8E84-426E-40DD-AFC4-6F175D3DCCD1}">
              <a14:hiddenFill xmlns:a14="http://schemas.microsoft.com/office/drawing/2010/main">
                <a:solidFill>
                  <a:srgbClr val="FFFFFF"/>
                </a:solidFill>
              </a14:hiddenFill>
            </a:ext>
          </a:extLst>
        </p:spPr>
      </p:pic>
      <p:sp>
        <p:nvSpPr>
          <p:cNvPr id="42" name="右箭头 41"/>
          <p:cNvSpPr/>
          <p:nvPr/>
        </p:nvSpPr>
        <p:spPr>
          <a:xfrm rot="5400000">
            <a:off x="363060" y="3212976"/>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3" name="右箭头 42"/>
          <p:cNvSpPr/>
          <p:nvPr/>
        </p:nvSpPr>
        <p:spPr>
          <a:xfrm rot="18534120">
            <a:off x="1143721" y="3306848"/>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4" name="右箭头 43"/>
          <p:cNvSpPr/>
          <p:nvPr/>
        </p:nvSpPr>
        <p:spPr>
          <a:xfrm rot="5400000">
            <a:off x="2501312" y="3365376"/>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5" name="右箭头 44"/>
          <p:cNvSpPr/>
          <p:nvPr/>
        </p:nvSpPr>
        <p:spPr>
          <a:xfrm rot="18534120">
            <a:off x="3416202" y="3365375"/>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6" name="右箭头 45"/>
          <p:cNvSpPr/>
          <p:nvPr/>
        </p:nvSpPr>
        <p:spPr>
          <a:xfrm rot="5400000">
            <a:off x="4724105" y="3505927"/>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7" name="右箭头 46"/>
          <p:cNvSpPr/>
          <p:nvPr/>
        </p:nvSpPr>
        <p:spPr>
          <a:xfrm rot="18534120">
            <a:off x="5504766" y="3505928"/>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8" name="右箭头 47"/>
          <p:cNvSpPr/>
          <p:nvPr/>
        </p:nvSpPr>
        <p:spPr>
          <a:xfrm rot="5400000">
            <a:off x="6993452" y="3658327"/>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9" name="圆角矩形 48"/>
          <p:cNvSpPr/>
          <p:nvPr/>
        </p:nvSpPr>
        <p:spPr>
          <a:xfrm>
            <a:off x="2897356" y="5831200"/>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Move</a:t>
            </a:r>
            <a:endParaRPr lang="zh-CN" altLang="en-US" b="1" dirty="0"/>
          </a:p>
        </p:txBody>
      </p:sp>
      <p:sp>
        <p:nvSpPr>
          <p:cNvPr id="50" name="圆角矩形 49"/>
          <p:cNvSpPr/>
          <p:nvPr/>
        </p:nvSpPr>
        <p:spPr>
          <a:xfrm>
            <a:off x="5221774" y="5831200"/>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Sense</a:t>
            </a:r>
            <a:endParaRPr lang="zh-CN" altLang="en-US" b="1" dirty="0"/>
          </a:p>
        </p:txBody>
      </p:sp>
      <p:cxnSp>
        <p:nvCxnSpPr>
          <p:cNvPr id="51" name="直接箭头连接符 50"/>
          <p:cNvCxnSpPr>
            <a:stCxn id="49" idx="3"/>
            <a:endCxn id="50" idx="1"/>
          </p:cNvCxnSpPr>
          <p:nvPr/>
        </p:nvCxnSpPr>
        <p:spPr>
          <a:xfrm>
            <a:off x="4121492" y="6047224"/>
            <a:ext cx="110028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52" name="肘形连接符 51"/>
          <p:cNvCxnSpPr>
            <a:stCxn id="50" idx="2"/>
            <a:endCxn id="49" idx="2"/>
          </p:cNvCxnSpPr>
          <p:nvPr/>
        </p:nvCxnSpPr>
        <p:spPr>
          <a:xfrm rot="5400000">
            <a:off x="4671633" y="5101039"/>
            <a:ext cx="12700" cy="2324418"/>
          </a:xfrm>
          <a:prstGeom prst="bentConnector3">
            <a:avLst>
              <a:gd name="adj1" fmla="val 1800000"/>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6609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up)">
                                      <p:cBhvr>
                                        <p:cTn id="23" dur="500"/>
                                        <p:tgtEl>
                                          <p:spTgt spid="4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D:\Works\Teach\Mobile Robot\Code\robotcourse\p11\step5.png"/>
          <p:cNvPicPr>
            <a:picLocks noChangeAspect="1" noChangeArrowheads="1"/>
          </p:cNvPicPr>
          <p:nvPr/>
        </p:nvPicPr>
        <p:blipFill rotWithShape="1">
          <a:blip r:embed="rId2">
            <a:extLst>
              <a:ext uri="{28A0092B-C50C-407E-A947-70E740481C1C}">
                <a14:useLocalDpi xmlns:a14="http://schemas.microsoft.com/office/drawing/2010/main" val="0"/>
              </a:ext>
            </a:extLst>
          </a:blip>
          <a:srcRect l="33317" r="33366" b="8107"/>
          <a:stretch/>
        </p:blipFill>
        <p:spPr bwMode="auto">
          <a:xfrm>
            <a:off x="251520" y="25582"/>
            <a:ext cx="3312368" cy="6851991"/>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samuel\Downloads\1363869789_med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07707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211960" y="1265882"/>
            <a:ext cx="4572000" cy="2308324"/>
          </a:xfrm>
          <a:prstGeom prst="rect">
            <a:avLst/>
          </a:prstGeom>
        </p:spPr>
        <p:txBody>
          <a:bodyPr>
            <a:spAutoFit/>
          </a:bodyPr>
          <a:lstStyle/>
          <a:p>
            <a:r>
              <a:rPr lang="en-US" altLang="zh-CN" dirty="0"/>
              <a:t>The </a:t>
            </a:r>
            <a:r>
              <a:rPr lang="en-US" altLang="zh-CN" dirty="0" smtClean="0"/>
              <a:t>Posterior:</a:t>
            </a:r>
            <a:endParaRPr lang="en-US" altLang="zh-CN" dirty="0"/>
          </a:p>
          <a:p>
            <a:r>
              <a:rPr lang="en-US" altLang="zh-CN" dirty="0"/>
              <a:t>    0.0111    0.0246    0.0680    0.0447    0.0247</a:t>
            </a:r>
          </a:p>
          <a:p>
            <a:r>
              <a:rPr lang="en-US" altLang="zh-CN" dirty="0"/>
              <a:t>    0.0072    0.0102    0.0870    0.0799    0.0094</a:t>
            </a:r>
          </a:p>
          <a:p>
            <a:r>
              <a:rPr lang="en-US" altLang="zh-CN" dirty="0"/>
              <a:t>    0.0074    0.0089    0.1127    0.3535    0.0407</a:t>
            </a:r>
          </a:p>
          <a:p>
            <a:r>
              <a:rPr lang="en-US" altLang="zh-CN" dirty="0"/>
              <a:t>    0.0091    0.0072    0.0143    0.0431    0.0364</a:t>
            </a:r>
          </a:p>
          <a:p>
            <a:endParaRPr lang="en-US" altLang="zh-CN" dirty="0"/>
          </a:p>
          <a:p>
            <a:r>
              <a:rPr lang="en-US" altLang="zh-CN" dirty="0"/>
              <a:t>The largest probability 0.3535 occurs at cell (3, 4)</a:t>
            </a:r>
            <a:endParaRPr lang="zh-CN" altLang="en-US" dirty="0"/>
          </a:p>
        </p:txBody>
      </p:sp>
      <p:sp>
        <p:nvSpPr>
          <p:cNvPr id="26" name="圆角矩形 25"/>
          <p:cNvSpPr/>
          <p:nvPr/>
        </p:nvSpPr>
        <p:spPr>
          <a:xfrm>
            <a:off x="4085692" y="1196752"/>
            <a:ext cx="4698268" cy="2448272"/>
          </a:xfrm>
          <a:prstGeom prst="roundRect">
            <a:avLst>
              <a:gd name="adj" fmla="val 9972"/>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2540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700" fill="hold"/>
                                        <p:tgtEl>
                                          <p:spTgt spid="17411"/>
                                        </p:tgtEl>
                                        <p:attrNameLst>
                                          <p:attrName>ppt_x</p:attrName>
                                        </p:attrNameLst>
                                      </p:cBhvr>
                                      <p:tavLst>
                                        <p:tav tm="0">
                                          <p:val>
                                            <p:strVal val="0-#ppt_w/2"/>
                                          </p:val>
                                        </p:tav>
                                        <p:tav tm="100000">
                                          <p:val>
                                            <p:strVal val="#ppt_x"/>
                                          </p:val>
                                        </p:tav>
                                      </p:tavLst>
                                    </p:anim>
                                    <p:anim calcmode="lin" valueType="num">
                                      <p:cBhvr additive="base">
                                        <p:cTn id="8" dur="700" fill="hold"/>
                                        <p:tgtEl>
                                          <p:spTgt spid="174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D:\Works\Teach\Mobile Robot\Code\robotcourse\p11\entr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40" y="1419375"/>
            <a:ext cx="7291327" cy="5468495"/>
          </a:xfrm>
          <a:prstGeom prst="rect">
            <a:avLst/>
          </a:prstGeom>
          <a:noFill/>
          <a:extLst>
            <a:ext uri="{909E8E84-426E-40DD-AFC4-6F175D3DCCD1}">
              <a14:hiddenFill xmlns:a14="http://schemas.microsoft.com/office/drawing/2010/main">
                <a:solidFill>
                  <a:srgbClr val="FFFFFF"/>
                </a:solidFill>
              </a14:hiddenFill>
            </a:ext>
          </a:extLst>
        </p:spPr>
      </p:pic>
      <p:sp>
        <p:nvSpPr>
          <p:cNvPr id="18" name="圆角矩形 17"/>
          <p:cNvSpPr/>
          <p:nvPr/>
        </p:nvSpPr>
        <p:spPr>
          <a:xfrm>
            <a:off x="6734809" y="2132856"/>
            <a:ext cx="2157671" cy="1228827"/>
          </a:xfrm>
          <a:prstGeom prst="round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aphicFrame>
        <p:nvGraphicFramePr>
          <p:cNvPr id="20" name="图示 19"/>
          <p:cNvGraphicFramePr/>
          <p:nvPr>
            <p:extLst>
              <p:ext uri="{D42A27DB-BD31-4B8C-83A1-F6EECF244321}">
                <p14:modId xmlns:p14="http://schemas.microsoft.com/office/powerpoint/2010/main" val="3109854441"/>
              </p:ext>
            </p:extLst>
          </p:nvPr>
        </p:nvGraphicFramePr>
        <p:xfrm>
          <a:off x="2917170" y="404664"/>
          <a:ext cx="1930200" cy="1293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1" name="图示 20"/>
          <p:cNvGraphicFramePr/>
          <p:nvPr>
            <p:extLst>
              <p:ext uri="{D42A27DB-BD31-4B8C-83A1-F6EECF244321}">
                <p14:modId xmlns:p14="http://schemas.microsoft.com/office/powerpoint/2010/main" val="2235861239"/>
              </p:ext>
            </p:extLst>
          </p:nvPr>
        </p:nvGraphicFramePr>
        <p:xfrm>
          <a:off x="5053652" y="370722"/>
          <a:ext cx="1930200" cy="12938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2" name="虚尾箭头 21"/>
          <p:cNvSpPr/>
          <p:nvPr/>
        </p:nvSpPr>
        <p:spPr>
          <a:xfrm rot="16200000">
            <a:off x="4347989" y="861131"/>
            <a:ext cx="860235" cy="313005"/>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虚尾箭头 22"/>
          <p:cNvSpPr/>
          <p:nvPr/>
        </p:nvSpPr>
        <p:spPr>
          <a:xfrm rot="5400000">
            <a:off x="6148189" y="861131"/>
            <a:ext cx="860235" cy="313005"/>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24" name="图示 23"/>
          <p:cNvGraphicFramePr/>
          <p:nvPr>
            <p:extLst>
              <p:ext uri="{D42A27DB-BD31-4B8C-83A1-F6EECF244321}">
                <p14:modId xmlns:p14="http://schemas.microsoft.com/office/powerpoint/2010/main" val="3082750778"/>
              </p:ext>
            </p:extLst>
          </p:nvPr>
        </p:nvGraphicFramePr>
        <p:xfrm>
          <a:off x="6853060" y="370722"/>
          <a:ext cx="1930200" cy="12938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5" name="虚尾箭头 24"/>
          <p:cNvSpPr/>
          <p:nvPr/>
        </p:nvSpPr>
        <p:spPr>
          <a:xfrm rot="16200000">
            <a:off x="7948389" y="861130"/>
            <a:ext cx="860235" cy="313005"/>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3" name="直接箭头连接符 2"/>
          <p:cNvCxnSpPr/>
          <p:nvPr/>
        </p:nvCxnSpPr>
        <p:spPr>
          <a:xfrm>
            <a:off x="2471106" y="2767785"/>
            <a:ext cx="0" cy="32922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5" name="直接箭头连接符 34"/>
          <p:cNvCxnSpPr/>
          <p:nvPr/>
        </p:nvCxnSpPr>
        <p:spPr>
          <a:xfrm flipV="1">
            <a:off x="2555775" y="3021996"/>
            <a:ext cx="864097" cy="994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9" name="直接箭头连接符 38"/>
          <p:cNvCxnSpPr/>
          <p:nvPr/>
        </p:nvCxnSpPr>
        <p:spPr>
          <a:xfrm>
            <a:off x="3419872" y="3097010"/>
            <a:ext cx="0" cy="5293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1" name="直接箭头连接符 40"/>
          <p:cNvCxnSpPr/>
          <p:nvPr/>
        </p:nvCxnSpPr>
        <p:spPr>
          <a:xfrm flipV="1">
            <a:off x="3446615" y="3495459"/>
            <a:ext cx="792088" cy="220832"/>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53" name="直接箭头连接符 52"/>
          <p:cNvCxnSpPr/>
          <p:nvPr/>
        </p:nvCxnSpPr>
        <p:spPr>
          <a:xfrm>
            <a:off x="4355976" y="3544609"/>
            <a:ext cx="0" cy="71099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4" name="直接箭头连接符 53"/>
          <p:cNvCxnSpPr/>
          <p:nvPr/>
        </p:nvCxnSpPr>
        <p:spPr>
          <a:xfrm flipV="1">
            <a:off x="4487330" y="4151900"/>
            <a:ext cx="720080" cy="14513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55" name="直接箭头连接符 54"/>
          <p:cNvCxnSpPr/>
          <p:nvPr/>
        </p:nvCxnSpPr>
        <p:spPr>
          <a:xfrm>
            <a:off x="5297220" y="4297038"/>
            <a:ext cx="0" cy="84815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6" name="直接箭头连接符 55"/>
          <p:cNvCxnSpPr/>
          <p:nvPr/>
        </p:nvCxnSpPr>
        <p:spPr>
          <a:xfrm flipV="1">
            <a:off x="5463062" y="4662259"/>
            <a:ext cx="720080" cy="42407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57" name="直接箭头连接符 56"/>
          <p:cNvCxnSpPr/>
          <p:nvPr/>
        </p:nvCxnSpPr>
        <p:spPr>
          <a:xfrm>
            <a:off x="6216920" y="4874297"/>
            <a:ext cx="0" cy="84815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nvGrpSpPr>
          <p:cNvPr id="17" name="组合 16"/>
          <p:cNvGrpSpPr/>
          <p:nvPr/>
        </p:nvGrpSpPr>
        <p:grpSpPr>
          <a:xfrm>
            <a:off x="6922150" y="2245025"/>
            <a:ext cx="1748924" cy="1007618"/>
            <a:chOff x="6922150" y="2245025"/>
            <a:chExt cx="1748924" cy="1007618"/>
          </a:xfrm>
        </p:grpSpPr>
        <p:sp>
          <p:nvSpPr>
            <p:cNvPr id="29" name="TextBox 28"/>
            <p:cNvSpPr txBox="1"/>
            <p:nvPr/>
          </p:nvSpPr>
          <p:spPr>
            <a:xfrm>
              <a:off x="6922150" y="2245025"/>
              <a:ext cx="1414837" cy="523220"/>
            </a:xfrm>
            <a:prstGeom prst="rect">
              <a:avLst/>
            </a:prstGeom>
            <a:noFill/>
          </p:spPr>
          <p:txBody>
            <a:bodyPr wrap="square" rtlCol="0">
              <a:spAutoFit/>
            </a:bodyPr>
            <a:lstStyle/>
            <a:p>
              <a:r>
                <a:rPr lang="en-US" altLang="zh-CN" sz="2800" b="1" dirty="0" smtClean="0">
                  <a:solidFill>
                    <a:schemeClr val="accent6">
                      <a:lumMod val="75000"/>
                    </a:schemeClr>
                  </a:solidFill>
                  <a:effectLst>
                    <a:outerShdw blurRad="38100" dist="38100" dir="2700000" algn="tl">
                      <a:srgbClr val="000000">
                        <a:alpha val="43137"/>
                      </a:srgbClr>
                    </a:outerShdw>
                  </a:effectLst>
                </a:rPr>
                <a:t>Update</a:t>
              </a:r>
              <a:endParaRPr lang="zh-CN" altLang="en-US" sz="2800" b="1" dirty="0">
                <a:solidFill>
                  <a:schemeClr val="accent6">
                    <a:lumMod val="75000"/>
                  </a:schemeClr>
                </a:solidFill>
                <a:effectLst>
                  <a:outerShdw blurRad="38100" dist="38100" dir="2700000" algn="tl">
                    <a:srgbClr val="000000">
                      <a:alpha val="43137"/>
                    </a:srgbClr>
                  </a:outerShdw>
                </a:effectLst>
              </a:endParaRPr>
            </a:p>
          </p:txBody>
        </p:sp>
        <p:cxnSp>
          <p:nvCxnSpPr>
            <p:cNvPr id="58" name="直接箭头连接符 57"/>
            <p:cNvCxnSpPr/>
            <p:nvPr/>
          </p:nvCxnSpPr>
          <p:spPr>
            <a:xfrm>
              <a:off x="8456875" y="2342022"/>
              <a:ext cx="0" cy="32922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9" name="直接箭头连接符 58"/>
            <p:cNvCxnSpPr/>
            <p:nvPr/>
          </p:nvCxnSpPr>
          <p:spPr>
            <a:xfrm>
              <a:off x="8275030" y="3001695"/>
              <a:ext cx="396044"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60" name="TextBox 59"/>
            <p:cNvSpPr txBox="1"/>
            <p:nvPr/>
          </p:nvSpPr>
          <p:spPr>
            <a:xfrm>
              <a:off x="6922150" y="2729423"/>
              <a:ext cx="1414837" cy="523220"/>
            </a:xfrm>
            <a:prstGeom prst="rect">
              <a:avLst/>
            </a:prstGeom>
            <a:noFill/>
          </p:spPr>
          <p:txBody>
            <a:bodyPr wrap="square" rtlCol="0">
              <a:spAutoFit/>
            </a:bodyPr>
            <a:lstStyle/>
            <a:p>
              <a:r>
                <a:rPr lang="en-US" altLang="zh-CN" sz="2800" b="1" dirty="0" smtClean="0">
                  <a:solidFill>
                    <a:srgbClr val="00B050"/>
                  </a:solidFill>
                  <a:effectLst>
                    <a:outerShdw blurRad="38100" dist="38100" dir="2700000" algn="tl">
                      <a:srgbClr val="000000">
                        <a:alpha val="43137"/>
                      </a:srgbClr>
                    </a:outerShdw>
                  </a:effectLst>
                </a:rPr>
                <a:t>Predict</a:t>
              </a:r>
              <a:endParaRPr lang="zh-CN" altLang="en-US" sz="2800" b="1" dirty="0">
                <a:solidFill>
                  <a:srgbClr val="00B050"/>
                </a:solidFill>
                <a:effectLst>
                  <a:outerShdw blurRad="38100" dist="38100" dir="2700000" algn="tl">
                    <a:srgbClr val="000000">
                      <a:alpha val="43137"/>
                    </a:srgbClr>
                  </a:outerShdw>
                </a:effectLst>
              </a:endParaRPr>
            </a:p>
          </p:txBody>
        </p:sp>
      </p:grpSp>
      <p:sp>
        <p:nvSpPr>
          <p:cNvPr id="61" name="三十二角星 60"/>
          <p:cNvSpPr/>
          <p:nvPr/>
        </p:nvSpPr>
        <p:spPr>
          <a:xfrm>
            <a:off x="6922150" y="4434259"/>
            <a:ext cx="1979712"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P11</a:t>
            </a:r>
            <a:endParaRPr lang="zh-CN" altLang="en-US" sz="4400" b="1" dirty="0"/>
          </a:p>
        </p:txBody>
      </p:sp>
    </p:spTree>
    <p:extLst>
      <p:ext uri="{BB962C8B-B14F-4D97-AF65-F5344CB8AC3E}">
        <p14:creationId xmlns:p14="http://schemas.microsoft.com/office/powerpoint/2010/main" val="24723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up)">
                                      <p:cBhvr>
                                        <p:cTn id="23" dur="500"/>
                                        <p:tgtEl>
                                          <p:spTgt spid="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up)">
                                      <p:cBhvr>
                                        <p:cTn id="31" dur="500"/>
                                        <p:tgtEl>
                                          <p:spTgt spid="5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up)">
                                      <p:cBhvr>
                                        <p:cTn id="39" dur="500"/>
                                        <p:tgtEl>
                                          <p:spTgt spid="5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三十二角星 25"/>
          <p:cNvSpPr/>
          <p:nvPr/>
        </p:nvSpPr>
        <p:spPr>
          <a:xfrm>
            <a:off x="6922150" y="4434259"/>
            <a:ext cx="1979712"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P11</a:t>
            </a:r>
            <a:endParaRPr lang="zh-CN" altLang="en-US" sz="4400" b="1" dirty="0"/>
          </a:p>
        </p:txBody>
      </p:sp>
      <p:sp>
        <p:nvSpPr>
          <p:cNvPr id="5" name="矩形 4"/>
          <p:cNvSpPr/>
          <p:nvPr/>
        </p:nvSpPr>
        <p:spPr>
          <a:xfrm>
            <a:off x="331758" y="404664"/>
            <a:ext cx="9144000" cy="6247864"/>
          </a:xfrm>
          <a:prstGeom prst="rect">
            <a:avLst/>
          </a:prstGeom>
        </p:spPr>
        <p:txBody>
          <a:bodyPr wrap="square">
            <a:spAutoFit/>
          </a:bodyPr>
          <a:lstStyle/>
          <a:p>
            <a:r>
              <a:rPr lang="en-US" altLang="zh-CN" sz="1600" dirty="0" err="1">
                <a:solidFill>
                  <a:srgbClr val="000000"/>
                </a:solidFill>
                <a:latin typeface="Courier New"/>
              </a:rPr>
              <a:t>pMoveCorrect</a:t>
            </a:r>
            <a:r>
              <a:rPr lang="en-US" altLang="zh-CN" sz="1600" dirty="0">
                <a:solidFill>
                  <a:srgbClr val="000000"/>
                </a:solidFill>
                <a:latin typeface="Courier New"/>
              </a:rPr>
              <a:t> = 0.8;</a:t>
            </a:r>
          </a:p>
          <a:p>
            <a:r>
              <a:rPr lang="en-US" altLang="zh-CN" sz="1600" dirty="0" err="1">
                <a:solidFill>
                  <a:srgbClr val="000000"/>
                </a:solidFill>
                <a:latin typeface="Courier New"/>
              </a:rPr>
              <a:t>pSenseCorrect</a:t>
            </a:r>
            <a:r>
              <a:rPr lang="en-US" altLang="zh-CN" sz="1600" dirty="0">
                <a:solidFill>
                  <a:srgbClr val="000000"/>
                </a:solidFill>
                <a:latin typeface="Courier New"/>
              </a:rPr>
              <a:t> = 0.7;</a:t>
            </a:r>
          </a:p>
          <a:p>
            <a:r>
              <a:rPr lang="en-US" altLang="zh-CN" sz="1600" dirty="0" err="1">
                <a:solidFill>
                  <a:srgbClr val="000000"/>
                </a:solidFill>
                <a:latin typeface="Courier New"/>
              </a:rPr>
              <a:t>compEntropy</a:t>
            </a:r>
            <a:r>
              <a:rPr lang="en-US" altLang="zh-CN" sz="1600" dirty="0">
                <a:solidFill>
                  <a:srgbClr val="000000"/>
                </a:solidFill>
                <a:latin typeface="Courier New"/>
              </a:rPr>
              <a:t> = inline(</a:t>
            </a:r>
            <a:r>
              <a:rPr lang="en-US" altLang="zh-CN" sz="1600" dirty="0">
                <a:solidFill>
                  <a:srgbClr val="A020F0"/>
                </a:solidFill>
                <a:latin typeface="Courier New"/>
              </a:rPr>
              <a:t>'-sum(sum(p .* log2(p)))'</a:t>
            </a:r>
            <a:r>
              <a:rPr lang="en-US" altLang="zh-CN" sz="1600" dirty="0">
                <a:solidFill>
                  <a:srgbClr val="000000"/>
                </a:solidFill>
                <a:latin typeface="Courier New"/>
              </a:rPr>
              <a:t>); </a:t>
            </a:r>
            <a:r>
              <a:rPr lang="en-US" altLang="zh-CN" sz="1600" dirty="0">
                <a:solidFill>
                  <a:srgbClr val="228B22"/>
                </a:solidFill>
                <a:latin typeface="Courier New"/>
              </a:rPr>
              <a:t>% Inline function</a:t>
            </a:r>
          </a:p>
          <a:p>
            <a:r>
              <a:rPr lang="en-US" altLang="zh-CN" sz="1600" dirty="0" smtClean="0">
                <a:solidFill>
                  <a:srgbClr val="000000"/>
                </a:solidFill>
                <a:latin typeface="Courier New"/>
              </a:rPr>
              <a:t>p </a:t>
            </a:r>
            <a:r>
              <a:rPr lang="en-US" altLang="zh-CN" sz="1600" dirty="0">
                <a:solidFill>
                  <a:srgbClr val="000000"/>
                </a:solidFill>
                <a:latin typeface="Courier New"/>
              </a:rPr>
              <a:t>= 1 / (</a:t>
            </a:r>
            <a:r>
              <a:rPr lang="en-US" altLang="zh-CN" sz="1600" dirty="0" err="1">
                <a:solidFill>
                  <a:srgbClr val="000000"/>
                </a:solidFill>
                <a:latin typeface="Courier New"/>
              </a:rPr>
              <a:t>nRow</a:t>
            </a:r>
            <a:r>
              <a:rPr lang="en-US" altLang="zh-CN" sz="1600" dirty="0">
                <a:solidFill>
                  <a:srgbClr val="000000"/>
                </a:solidFill>
                <a:latin typeface="Courier New"/>
              </a:rPr>
              <a:t> * </a:t>
            </a:r>
            <a:r>
              <a:rPr lang="en-US" altLang="zh-CN" sz="1600" dirty="0" err="1" smtClean="0">
                <a:solidFill>
                  <a:srgbClr val="000000"/>
                </a:solidFill>
                <a:latin typeface="Courier New"/>
              </a:rPr>
              <a:t>nCol</a:t>
            </a:r>
            <a:r>
              <a:rPr lang="en-US" altLang="zh-CN" sz="1600" dirty="0" smtClean="0">
                <a:solidFill>
                  <a:srgbClr val="000000"/>
                </a:solidFill>
                <a:latin typeface="Courier New"/>
              </a:rPr>
              <a:t> - 1) </a:t>
            </a:r>
            <a:r>
              <a:rPr lang="en-US" altLang="zh-CN" sz="1600" dirty="0">
                <a:solidFill>
                  <a:srgbClr val="000000"/>
                </a:solidFill>
                <a:latin typeface="Courier New"/>
              </a:rPr>
              <a:t>* ones(</a:t>
            </a:r>
            <a:r>
              <a:rPr lang="en-US" altLang="zh-CN" sz="1600" dirty="0" err="1">
                <a:solidFill>
                  <a:srgbClr val="000000"/>
                </a:solidFill>
                <a:latin typeface="Courier New"/>
              </a:rPr>
              <a:t>nRow</a:t>
            </a:r>
            <a:r>
              <a:rPr lang="en-US" altLang="zh-CN" sz="1600" dirty="0">
                <a:solidFill>
                  <a:srgbClr val="000000"/>
                </a:solidFill>
                <a:latin typeface="Courier New"/>
              </a:rPr>
              <a:t>, </a:t>
            </a:r>
            <a:r>
              <a:rPr lang="en-US" altLang="zh-CN" sz="1600" dirty="0" err="1">
                <a:solidFill>
                  <a:srgbClr val="000000"/>
                </a:solidFill>
                <a:latin typeface="Courier New"/>
              </a:rPr>
              <a:t>nCol</a:t>
            </a:r>
            <a:r>
              <a:rPr lang="en-US" altLang="zh-CN" sz="1600" dirty="0">
                <a:solidFill>
                  <a:srgbClr val="000000"/>
                </a:solidFill>
                <a:latin typeface="Courier New"/>
              </a:rPr>
              <a:t>);        </a:t>
            </a:r>
            <a:r>
              <a:rPr lang="en-US" altLang="zh-CN" sz="1600" dirty="0">
                <a:solidFill>
                  <a:srgbClr val="228B22"/>
                </a:solidFill>
                <a:latin typeface="Courier New"/>
              </a:rPr>
              <a:t>% Prior</a:t>
            </a:r>
          </a:p>
          <a:p>
            <a:r>
              <a:rPr lang="en-US" altLang="zh-CN" sz="1600" dirty="0">
                <a:solidFill>
                  <a:srgbClr val="228B22"/>
                </a:solidFill>
                <a:latin typeface="Courier New"/>
              </a:rPr>
              <a:t>%% </a:t>
            </a:r>
            <a:r>
              <a:rPr lang="en-US" altLang="zh-CN" sz="1600" dirty="0" err="1">
                <a:solidFill>
                  <a:srgbClr val="228B22"/>
                </a:solidFill>
                <a:latin typeface="Courier New"/>
              </a:rPr>
              <a:t>Fisrt</a:t>
            </a:r>
            <a:r>
              <a:rPr lang="en-US" altLang="zh-CN" sz="1600" dirty="0">
                <a:solidFill>
                  <a:srgbClr val="228B22"/>
                </a:solidFill>
                <a:latin typeface="Courier New"/>
              </a:rPr>
              <a:t> configuration</a:t>
            </a:r>
          </a:p>
          <a:p>
            <a:r>
              <a:rPr lang="en-US" altLang="zh-CN" sz="1600" dirty="0">
                <a:solidFill>
                  <a:srgbClr val="000000"/>
                </a:solidFill>
                <a:latin typeface="Courier New"/>
              </a:rPr>
              <a:t>motions = {stop, right, down, down, right};</a:t>
            </a:r>
          </a:p>
          <a:p>
            <a:r>
              <a:rPr lang="en-US" altLang="zh-CN" sz="1600" dirty="0">
                <a:solidFill>
                  <a:srgbClr val="000000"/>
                </a:solidFill>
                <a:latin typeface="Courier New"/>
              </a:rPr>
              <a:t>measurements = {</a:t>
            </a:r>
            <a:r>
              <a:rPr lang="en-US" altLang="zh-CN" sz="1600" dirty="0">
                <a:solidFill>
                  <a:srgbClr val="A020F0"/>
                </a:solidFill>
                <a:latin typeface="Courier New"/>
              </a:rPr>
              <a:t>'green'</a:t>
            </a:r>
            <a:r>
              <a:rPr lang="en-US" altLang="zh-CN" sz="1600" dirty="0">
                <a:solidFill>
                  <a:srgbClr val="000000"/>
                </a:solidFill>
                <a:latin typeface="Courier New"/>
              </a:rPr>
              <a:t>, </a:t>
            </a:r>
            <a:r>
              <a:rPr lang="en-US" altLang="zh-CN" sz="1600" dirty="0">
                <a:solidFill>
                  <a:srgbClr val="A020F0"/>
                </a:solidFill>
                <a:latin typeface="Courier New"/>
              </a:rPr>
              <a:t>'green'</a:t>
            </a:r>
            <a:r>
              <a:rPr lang="en-US" altLang="zh-CN" sz="1600" dirty="0">
                <a:solidFill>
                  <a:srgbClr val="000000"/>
                </a:solidFill>
                <a:latin typeface="Courier New"/>
              </a:rPr>
              <a:t>, </a:t>
            </a:r>
            <a:r>
              <a:rPr lang="en-US" altLang="zh-CN" sz="1600" dirty="0">
                <a:solidFill>
                  <a:srgbClr val="A020F0"/>
                </a:solidFill>
                <a:latin typeface="Courier New"/>
              </a:rPr>
              <a:t>'green'</a:t>
            </a:r>
            <a:r>
              <a:rPr lang="en-US" altLang="zh-CN" sz="1600" dirty="0">
                <a:solidFill>
                  <a:srgbClr val="000000"/>
                </a:solidFill>
                <a:latin typeface="Courier New"/>
              </a:rPr>
              <a:t> ,</a:t>
            </a:r>
            <a:r>
              <a:rPr lang="en-US" altLang="zh-CN" sz="1600" dirty="0">
                <a:solidFill>
                  <a:srgbClr val="A020F0"/>
                </a:solidFill>
                <a:latin typeface="Courier New"/>
              </a:rPr>
              <a:t>'green'</a:t>
            </a:r>
            <a:r>
              <a:rPr lang="en-US" altLang="zh-CN" sz="1600" dirty="0">
                <a:solidFill>
                  <a:srgbClr val="000000"/>
                </a:solidFill>
                <a:latin typeface="Courier New"/>
              </a:rPr>
              <a:t>, </a:t>
            </a:r>
            <a:r>
              <a:rPr lang="en-US" altLang="zh-CN" sz="1600" dirty="0">
                <a:solidFill>
                  <a:srgbClr val="A020F0"/>
                </a:solidFill>
                <a:latin typeface="Courier New"/>
              </a:rPr>
              <a:t>'green'</a:t>
            </a:r>
            <a:r>
              <a:rPr lang="en-US" altLang="zh-CN" sz="1600" dirty="0">
                <a:solidFill>
                  <a:srgbClr val="000000"/>
                </a:solidFill>
                <a:latin typeface="Courier New"/>
              </a:rPr>
              <a:t>};</a:t>
            </a:r>
          </a:p>
          <a:p>
            <a:r>
              <a:rPr lang="en-US" altLang="zh-CN" sz="1600" dirty="0" smtClean="0">
                <a:solidFill>
                  <a:srgbClr val="228B22"/>
                </a:solidFill>
                <a:latin typeface="Courier New"/>
              </a:rPr>
              <a:t>%% </a:t>
            </a:r>
            <a:r>
              <a:rPr lang="en-US" altLang="zh-CN" sz="1600" dirty="0">
                <a:solidFill>
                  <a:srgbClr val="228B22"/>
                </a:solidFill>
                <a:latin typeface="Courier New"/>
              </a:rPr>
              <a:t>Check the size</a:t>
            </a:r>
          </a:p>
          <a:p>
            <a:r>
              <a:rPr lang="en-US" altLang="zh-CN" sz="1600" dirty="0">
                <a:solidFill>
                  <a:srgbClr val="0000FF"/>
                </a:solidFill>
                <a:latin typeface="Courier New"/>
              </a:rPr>
              <a:t>if</a:t>
            </a:r>
            <a:r>
              <a:rPr lang="en-US" altLang="zh-CN" sz="1600" dirty="0">
                <a:solidFill>
                  <a:srgbClr val="000000"/>
                </a:solidFill>
                <a:latin typeface="Courier New"/>
              </a:rPr>
              <a:t> length(motions) ~= length(measurements)</a:t>
            </a:r>
          </a:p>
          <a:p>
            <a:r>
              <a:rPr lang="en-US" altLang="zh-CN" sz="1600" dirty="0">
                <a:solidFill>
                  <a:srgbClr val="000000"/>
                </a:solidFill>
                <a:latin typeface="Courier New"/>
              </a:rPr>
              <a:t>    error(</a:t>
            </a:r>
            <a:r>
              <a:rPr lang="en-US" altLang="zh-CN" sz="1600" dirty="0">
                <a:solidFill>
                  <a:srgbClr val="A020F0"/>
                </a:solidFill>
                <a:latin typeface="Courier New"/>
              </a:rPr>
              <a:t>'The variable ''motions'' should be of the same size as ''measurements''!'</a:t>
            </a:r>
            <a:r>
              <a:rPr lang="en-US" altLang="zh-CN" sz="1600" dirty="0">
                <a:solidFill>
                  <a:srgbClr val="000000"/>
                </a:solidFill>
                <a:latin typeface="Courier New"/>
              </a:rPr>
              <a:t>);</a:t>
            </a:r>
          </a:p>
          <a:p>
            <a:r>
              <a:rPr lang="en-US" altLang="zh-CN" sz="1600" dirty="0">
                <a:solidFill>
                  <a:srgbClr val="0000FF"/>
                </a:solidFill>
                <a:latin typeface="Courier New"/>
              </a:rPr>
              <a:t>end</a:t>
            </a:r>
          </a:p>
          <a:p>
            <a:r>
              <a:rPr lang="en-US" altLang="zh-CN" sz="1600" dirty="0">
                <a:solidFill>
                  <a:srgbClr val="000000"/>
                </a:solidFill>
                <a:latin typeface="Courier New"/>
              </a:rPr>
              <a:t>entropy = zeros(2, length(motions));</a:t>
            </a:r>
          </a:p>
          <a:p>
            <a:r>
              <a:rPr lang="en-US" altLang="zh-CN" sz="1600" dirty="0">
                <a:solidFill>
                  <a:srgbClr val="228B22"/>
                </a:solidFill>
                <a:latin typeface="Courier New"/>
              </a:rPr>
              <a:t>%% The main loop</a:t>
            </a:r>
          </a:p>
          <a:p>
            <a:r>
              <a:rPr lang="en-US" altLang="zh-CN" sz="1600" dirty="0">
                <a:solidFill>
                  <a:srgbClr val="0000FF"/>
                </a:solidFill>
                <a:latin typeface="Courier New"/>
              </a:rPr>
              <a:t>for</a:t>
            </a:r>
            <a:r>
              <a:rPr lang="en-US" altLang="zh-CN" sz="1600" dirty="0">
                <a:solidFill>
                  <a:srgbClr val="000000"/>
                </a:solidFill>
                <a:latin typeface="Courier New"/>
              </a:rPr>
              <a:t> </a:t>
            </a:r>
            <a:r>
              <a:rPr lang="en-US" altLang="zh-CN" sz="1600" dirty="0" err="1">
                <a:solidFill>
                  <a:srgbClr val="000000"/>
                </a:solidFill>
                <a:latin typeface="Courier New"/>
              </a:rPr>
              <a:t>i</a:t>
            </a:r>
            <a:r>
              <a:rPr lang="en-US" altLang="zh-CN" sz="1600" dirty="0">
                <a:solidFill>
                  <a:srgbClr val="000000"/>
                </a:solidFill>
                <a:latin typeface="Courier New"/>
              </a:rPr>
              <a:t> = 1 : length(motions)</a:t>
            </a:r>
          </a:p>
          <a:p>
            <a:r>
              <a:rPr lang="en-US" altLang="zh-CN" sz="1600" dirty="0">
                <a:solidFill>
                  <a:srgbClr val="000000"/>
                </a:solidFill>
                <a:latin typeface="Courier New"/>
              </a:rPr>
              <a:t>    p = move(p, cell2mat(motions(</a:t>
            </a:r>
            <a:r>
              <a:rPr lang="en-US" altLang="zh-CN" sz="1600" dirty="0" err="1">
                <a:solidFill>
                  <a:srgbClr val="000000"/>
                </a:solidFill>
                <a:latin typeface="Courier New"/>
              </a:rPr>
              <a:t>i</a:t>
            </a:r>
            <a:r>
              <a:rPr lang="en-US" altLang="zh-CN" sz="1600" dirty="0">
                <a:solidFill>
                  <a:srgbClr val="000000"/>
                </a:solidFill>
                <a:latin typeface="Courier New"/>
              </a:rPr>
              <a:t>)), </a:t>
            </a:r>
            <a:r>
              <a:rPr lang="en-US" altLang="zh-CN" sz="1600" dirty="0" err="1">
                <a:solidFill>
                  <a:srgbClr val="000000"/>
                </a:solidFill>
                <a:latin typeface="Courier New"/>
              </a:rPr>
              <a:t>pMoveCorrect</a:t>
            </a:r>
            <a:r>
              <a:rPr lang="en-US" altLang="zh-CN" sz="1600" dirty="0">
                <a:solidFill>
                  <a:srgbClr val="000000"/>
                </a:solidFill>
                <a:latin typeface="Courier New"/>
              </a:rPr>
              <a:t>);</a:t>
            </a:r>
          </a:p>
          <a:p>
            <a:r>
              <a:rPr lang="en-US" altLang="zh-CN" sz="1600" dirty="0">
                <a:solidFill>
                  <a:srgbClr val="000000"/>
                </a:solidFill>
                <a:latin typeface="Courier New"/>
              </a:rPr>
              <a:t>    p0 = p;</a:t>
            </a:r>
          </a:p>
          <a:p>
            <a:r>
              <a:rPr lang="en-US" altLang="zh-CN" sz="1600" dirty="0">
                <a:solidFill>
                  <a:srgbClr val="000000"/>
                </a:solidFill>
                <a:latin typeface="Courier New"/>
              </a:rPr>
              <a:t>    p = sense(p, cell2mat(measurements(</a:t>
            </a:r>
            <a:r>
              <a:rPr lang="en-US" altLang="zh-CN" sz="1600" dirty="0" err="1">
                <a:solidFill>
                  <a:srgbClr val="000000"/>
                </a:solidFill>
                <a:latin typeface="Courier New"/>
              </a:rPr>
              <a:t>i</a:t>
            </a:r>
            <a:r>
              <a:rPr lang="en-US" altLang="zh-CN" sz="1600" dirty="0">
                <a:solidFill>
                  <a:srgbClr val="000000"/>
                </a:solidFill>
                <a:latin typeface="Courier New"/>
              </a:rPr>
              <a:t>)), world, </a:t>
            </a:r>
            <a:r>
              <a:rPr lang="en-US" altLang="zh-CN" sz="1600" dirty="0" err="1">
                <a:solidFill>
                  <a:srgbClr val="000000"/>
                </a:solidFill>
                <a:latin typeface="Courier New"/>
              </a:rPr>
              <a:t>pSenseCorrect</a:t>
            </a:r>
            <a:r>
              <a:rPr lang="en-US" altLang="zh-CN" sz="1600" dirty="0">
                <a:solidFill>
                  <a:srgbClr val="000000"/>
                </a:solidFill>
                <a:latin typeface="Courier New"/>
              </a:rPr>
              <a:t>);</a:t>
            </a:r>
          </a:p>
          <a:p>
            <a:r>
              <a:rPr lang="en-US" altLang="zh-CN" sz="1600" dirty="0">
                <a:solidFill>
                  <a:srgbClr val="228B22"/>
                </a:solidFill>
                <a:latin typeface="Courier New"/>
              </a:rPr>
              <a:t>    %% Compute entropy</a:t>
            </a:r>
          </a:p>
          <a:p>
            <a:r>
              <a:rPr lang="en-US" altLang="zh-CN" sz="1600" dirty="0">
                <a:solidFill>
                  <a:srgbClr val="000000"/>
                </a:solidFill>
                <a:latin typeface="Courier New"/>
              </a:rPr>
              <a:t>    entropy(:, </a:t>
            </a:r>
            <a:r>
              <a:rPr lang="en-US" altLang="zh-CN" sz="1600" dirty="0" err="1">
                <a:solidFill>
                  <a:srgbClr val="000000"/>
                </a:solidFill>
                <a:latin typeface="Courier New"/>
              </a:rPr>
              <a:t>i</a:t>
            </a:r>
            <a:r>
              <a:rPr lang="en-US" altLang="zh-CN" sz="1600" dirty="0">
                <a:solidFill>
                  <a:srgbClr val="000000"/>
                </a:solidFill>
                <a:latin typeface="Courier New"/>
              </a:rPr>
              <a:t>) = [</a:t>
            </a:r>
            <a:r>
              <a:rPr lang="en-US" altLang="zh-CN" sz="1600" dirty="0" err="1">
                <a:solidFill>
                  <a:srgbClr val="000000"/>
                </a:solidFill>
                <a:latin typeface="Courier New"/>
              </a:rPr>
              <a:t>compEntropy</a:t>
            </a:r>
            <a:r>
              <a:rPr lang="en-US" altLang="zh-CN" sz="1600" dirty="0">
                <a:solidFill>
                  <a:srgbClr val="000000"/>
                </a:solidFill>
                <a:latin typeface="Courier New"/>
              </a:rPr>
              <a:t>(p0); </a:t>
            </a:r>
            <a:r>
              <a:rPr lang="en-US" altLang="zh-CN" sz="1600" dirty="0" err="1">
                <a:solidFill>
                  <a:srgbClr val="000000"/>
                </a:solidFill>
                <a:latin typeface="Courier New"/>
              </a:rPr>
              <a:t>compEntropy</a:t>
            </a:r>
            <a:r>
              <a:rPr lang="en-US" altLang="zh-CN" sz="1600" dirty="0">
                <a:solidFill>
                  <a:srgbClr val="000000"/>
                </a:solidFill>
                <a:latin typeface="Courier New"/>
              </a:rPr>
              <a:t>(p)];</a:t>
            </a:r>
          </a:p>
          <a:p>
            <a:r>
              <a:rPr lang="en-US" altLang="zh-CN" sz="1600" dirty="0" smtClean="0">
                <a:solidFill>
                  <a:srgbClr val="0000FF"/>
                </a:solidFill>
                <a:latin typeface="Courier New"/>
              </a:rPr>
              <a:t>end</a:t>
            </a:r>
            <a:endParaRPr lang="en-US" altLang="zh-CN" sz="1600" dirty="0">
              <a:solidFill>
                <a:srgbClr val="000000"/>
              </a:solidFill>
              <a:latin typeface="Courier New"/>
            </a:endParaRPr>
          </a:p>
          <a:p>
            <a:r>
              <a:rPr lang="en-US" altLang="zh-CN" sz="1600" dirty="0">
                <a:solidFill>
                  <a:srgbClr val="228B22"/>
                </a:solidFill>
                <a:latin typeface="Courier New"/>
              </a:rPr>
              <a:t>%% Locate the final cell</a:t>
            </a:r>
          </a:p>
          <a:p>
            <a:r>
              <a:rPr lang="en-US" altLang="zh-CN" sz="1600" dirty="0">
                <a:solidFill>
                  <a:srgbClr val="000000"/>
                </a:solidFill>
                <a:latin typeface="Courier New"/>
              </a:rPr>
              <a:t>[r, c] = </a:t>
            </a:r>
            <a:r>
              <a:rPr lang="en-US" altLang="zh-CN" sz="1600" dirty="0" err="1">
                <a:solidFill>
                  <a:srgbClr val="000000"/>
                </a:solidFill>
                <a:latin typeface="Courier New"/>
              </a:rPr>
              <a:t>maxMat</a:t>
            </a:r>
            <a:r>
              <a:rPr lang="en-US" altLang="zh-CN" sz="1600" dirty="0">
                <a:solidFill>
                  <a:srgbClr val="000000"/>
                </a:solidFill>
                <a:latin typeface="Courier New"/>
              </a:rPr>
              <a:t>(p);</a:t>
            </a:r>
          </a:p>
          <a:p>
            <a:r>
              <a:rPr lang="en-US" altLang="zh-CN" sz="1600" dirty="0" err="1">
                <a:solidFill>
                  <a:srgbClr val="000000"/>
                </a:solidFill>
                <a:latin typeface="Courier New"/>
              </a:rPr>
              <a:t>fprintf</a:t>
            </a:r>
            <a:r>
              <a:rPr lang="en-US" altLang="zh-CN" sz="1600" dirty="0">
                <a:solidFill>
                  <a:srgbClr val="000000"/>
                </a:solidFill>
                <a:latin typeface="Courier New"/>
              </a:rPr>
              <a:t>(</a:t>
            </a:r>
            <a:r>
              <a:rPr lang="en-US" altLang="zh-CN" sz="1600" dirty="0">
                <a:solidFill>
                  <a:srgbClr val="A020F0"/>
                </a:solidFill>
                <a:latin typeface="Courier New"/>
              </a:rPr>
              <a:t>'The largest probability %.4f occurs at cell (%d, %d)\n '</a:t>
            </a:r>
            <a:r>
              <a:rPr lang="en-US" altLang="zh-CN" sz="1600" dirty="0">
                <a:solidFill>
                  <a:srgbClr val="000000"/>
                </a:solidFill>
                <a:latin typeface="Courier New"/>
              </a:rPr>
              <a:t>,</a:t>
            </a:r>
            <a:r>
              <a:rPr lang="en-US" altLang="zh-CN" sz="1600" dirty="0">
                <a:solidFill>
                  <a:srgbClr val="0000FF"/>
                </a:solidFill>
                <a:latin typeface="Courier New"/>
              </a:rPr>
              <a:t>...</a:t>
            </a:r>
          </a:p>
          <a:p>
            <a:r>
              <a:rPr lang="en-US" altLang="zh-CN" sz="1600" dirty="0">
                <a:solidFill>
                  <a:srgbClr val="000000"/>
                </a:solidFill>
                <a:latin typeface="Courier New"/>
              </a:rPr>
              <a:t>        p(</a:t>
            </a:r>
            <a:r>
              <a:rPr lang="en-US" altLang="zh-CN" sz="1600" dirty="0" err="1">
                <a:solidFill>
                  <a:srgbClr val="000000"/>
                </a:solidFill>
                <a:latin typeface="Courier New"/>
              </a:rPr>
              <a:t>r,c</a:t>
            </a:r>
            <a:r>
              <a:rPr lang="en-US" altLang="zh-CN" sz="1600" dirty="0">
                <a:solidFill>
                  <a:srgbClr val="000000"/>
                </a:solidFill>
                <a:latin typeface="Courier New"/>
              </a:rPr>
              <a:t>), r, c);</a:t>
            </a:r>
          </a:p>
        </p:txBody>
      </p:sp>
      <p:sp>
        <p:nvSpPr>
          <p:cNvPr id="30" name="圆角矩形 29"/>
          <p:cNvSpPr/>
          <p:nvPr/>
        </p:nvSpPr>
        <p:spPr>
          <a:xfrm>
            <a:off x="188894" y="278696"/>
            <a:ext cx="8712968" cy="6391880"/>
          </a:xfrm>
          <a:prstGeom prst="roundRect">
            <a:avLst>
              <a:gd name="adj" fmla="val 5608"/>
            </a:avLst>
          </a:prstGeom>
          <a:noFill/>
          <a:ln w="50800">
            <a:solidFill>
              <a:schemeClr val="accent6">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845997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80" y="1667520"/>
            <a:ext cx="8778087" cy="3582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5"/>
          <p:cNvSpPr txBox="1">
            <a:spLocks/>
          </p:cNvSpPr>
          <p:nvPr/>
        </p:nvSpPr>
        <p:spPr>
          <a:xfrm>
            <a:off x="1115616" y="548680"/>
            <a:ext cx="705678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Histogram filter</a:t>
            </a:r>
          </a:p>
        </p:txBody>
      </p:sp>
    </p:spTree>
    <p:extLst>
      <p:ext uri="{BB962C8B-B14F-4D97-AF65-F5344CB8AC3E}">
        <p14:creationId xmlns:p14="http://schemas.microsoft.com/office/powerpoint/2010/main" val="121043577"/>
      </p:ext>
    </p:extLst>
  </p:cSld>
  <p:clrMapOvr>
    <a:masterClrMapping/>
  </p:clrMapOvr>
  <mc:AlternateContent xmlns:mc="http://schemas.openxmlformats.org/markup-compatibility/2006" xmlns:p14="http://schemas.microsoft.com/office/powerpoint/2010/main">
    <mc:Choice Requires="p14">
      <p:transition spd="slow" p14:dur="3000">
        <p14:shred pattern="rectangle" dir="out"/>
      </p:transition>
    </mc:Choice>
    <mc:Fallback xmlns="">
      <p:transition spd="slow">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S-373 Unit 1 One-dimensional localization.fl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1922"/>
          <a:stretch/>
        </p:blipFill>
        <p:spPr>
          <a:xfrm>
            <a:off x="-28104" y="908721"/>
            <a:ext cx="9172104" cy="5055200"/>
          </a:xfrm>
          <a:prstGeom prst="rect">
            <a:avLst/>
          </a:prstGeom>
        </p:spPr>
      </p:pic>
      <p:sp>
        <p:nvSpPr>
          <p:cNvPr id="5" name="矩形 4"/>
          <p:cNvSpPr/>
          <p:nvPr/>
        </p:nvSpPr>
        <p:spPr>
          <a:xfrm>
            <a:off x="179512" y="6196555"/>
            <a:ext cx="2293256" cy="369332"/>
          </a:xfrm>
          <a:prstGeom prst="rect">
            <a:avLst/>
          </a:prstGeom>
        </p:spPr>
        <p:txBody>
          <a:bodyPr wrap="none">
            <a:spAutoFit/>
          </a:bodyPr>
          <a:lstStyle/>
          <a:p>
            <a:r>
              <a:rPr lang="en-US" altLang="zh-CN" dirty="0">
                <a:hlinkClick r:id="rId5"/>
              </a:rPr>
              <a:t>http://veterobot.com/</a:t>
            </a:r>
            <a:endParaRPr lang="zh-CN" altLang="en-US" dirty="0"/>
          </a:p>
        </p:txBody>
      </p:sp>
      <p:sp>
        <p:nvSpPr>
          <p:cNvPr id="6" name="TextBox 5"/>
          <p:cNvSpPr txBox="1"/>
          <p:nvPr/>
        </p:nvSpPr>
        <p:spPr>
          <a:xfrm>
            <a:off x="2699792" y="6150389"/>
            <a:ext cx="6595744" cy="461665"/>
          </a:xfrm>
          <a:prstGeom prst="rect">
            <a:avLst/>
          </a:prstGeom>
          <a:noFill/>
        </p:spPr>
        <p:txBody>
          <a:bodyPr wrap="square" rtlCol="0">
            <a:spAutoFit/>
          </a:bodyPr>
          <a:lstStyle/>
          <a:p>
            <a:r>
              <a:rPr lang="en-US" altLang="zh-CN" sz="2400" b="1" dirty="0" smtClean="0">
                <a:solidFill>
                  <a:schemeClr val="bg1"/>
                </a:solidFill>
              </a:rPr>
              <a:t>An open sourced and 3D printed robot</a:t>
            </a:r>
            <a:endParaRPr lang="zh-CN" altLang="en-US" sz="2400" b="1" dirty="0">
              <a:solidFill>
                <a:schemeClr val="bg1"/>
              </a:solidFill>
            </a:endParaRPr>
          </a:p>
        </p:txBody>
      </p:sp>
      <p:sp>
        <p:nvSpPr>
          <p:cNvPr id="7" name="TextBox 6"/>
          <p:cNvSpPr txBox="1"/>
          <p:nvPr/>
        </p:nvSpPr>
        <p:spPr>
          <a:xfrm>
            <a:off x="0" y="188640"/>
            <a:ext cx="9144000" cy="461665"/>
          </a:xfrm>
          <a:prstGeom prst="rect">
            <a:avLst/>
          </a:prstGeom>
          <a:noFill/>
        </p:spPr>
        <p:txBody>
          <a:bodyPr wrap="square" rtlCol="0">
            <a:spAutoFit/>
          </a:bodyPr>
          <a:lstStyle/>
          <a:p>
            <a:pPr algn="ctr"/>
            <a:r>
              <a:rPr lang="en-US" altLang="zh-CN" sz="2400" b="1" smtClean="0">
                <a:solidFill>
                  <a:schemeClr val="bg1"/>
                </a:solidFill>
              </a:rPr>
              <a:t>Histogram Demo</a:t>
            </a:r>
            <a:endParaRPr lang="zh-CN" altLang="en-US" sz="2400" b="1" dirty="0">
              <a:solidFill>
                <a:schemeClr val="bg1"/>
              </a:solidFill>
            </a:endParaRPr>
          </a:p>
        </p:txBody>
      </p:sp>
    </p:spTree>
    <p:extLst>
      <p:ext uri="{BB962C8B-B14F-4D97-AF65-F5344CB8AC3E}">
        <p14:creationId xmlns:p14="http://schemas.microsoft.com/office/powerpoint/2010/main" val="13197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6672"/>
            <a:ext cx="9144000"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Assignment 2</a:t>
            </a:r>
            <a:endParaRPr lang="zh-CN" altLang="en-US" sz="54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2" name="TextBox 1"/>
          <p:cNvSpPr txBox="1"/>
          <p:nvPr/>
        </p:nvSpPr>
        <p:spPr>
          <a:xfrm>
            <a:off x="395536" y="1700808"/>
            <a:ext cx="8280920" cy="1384995"/>
          </a:xfrm>
          <a:prstGeom prst="rect">
            <a:avLst/>
          </a:prstGeom>
          <a:noFill/>
        </p:spPr>
        <p:txBody>
          <a:bodyPr wrap="square" rtlCol="0">
            <a:spAutoFit/>
          </a:bodyPr>
          <a:lstStyle/>
          <a:p>
            <a:pPr marL="514350" indent="-514350">
              <a:buFont typeface="+mj-lt"/>
              <a:buAutoNum type="arabicPeriod"/>
            </a:pPr>
            <a:r>
              <a:rPr lang="en-US" altLang="zh-CN" sz="2800" dirty="0" smtClean="0"/>
              <a:t>Give a presentation covering following topics:</a:t>
            </a:r>
          </a:p>
          <a:p>
            <a:pPr marL="742950" lvl="1" indent="-285750">
              <a:buFont typeface="Wingdings" pitchFamily="2" charset="2"/>
              <a:buChar char="l"/>
            </a:pPr>
            <a:r>
              <a:rPr lang="en-US" altLang="zh-CN" sz="2800" dirty="0" smtClean="0"/>
              <a:t> Bayes filter</a:t>
            </a:r>
          </a:p>
          <a:p>
            <a:pPr marL="742950" lvl="1" indent="-285750">
              <a:buFont typeface="Wingdings" pitchFamily="2" charset="2"/>
              <a:buChar char="l"/>
            </a:pPr>
            <a:r>
              <a:rPr lang="en-US" altLang="zh-CN" sz="2800" dirty="0" smtClean="0"/>
              <a:t> Mathematical derivation of Bayes filter</a:t>
            </a:r>
            <a:endParaRPr lang="en-US" altLang="zh-CN" dirty="0"/>
          </a:p>
        </p:txBody>
      </p:sp>
      <p:sp>
        <p:nvSpPr>
          <p:cNvPr id="3" name="矩形 2"/>
          <p:cNvSpPr/>
          <p:nvPr/>
        </p:nvSpPr>
        <p:spPr>
          <a:xfrm>
            <a:off x="251520" y="6038016"/>
            <a:ext cx="6480720" cy="646331"/>
          </a:xfrm>
          <a:prstGeom prst="rect">
            <a:avLst/>
          </a:prstGeom>
        </p:spPr>
        <p:txBody>
          <a:bodyPr wrap="square">
            <a:spAutoFit/>
          </a:bodyPr>
          <a:lstStyle/>
          <a:p>
            <a:pPr marL="285750" indent="-285750">
              <a:buFont typeface="Wingdings" pitchFamily="2" charset="2"/>
              <a:buChar char="ü"/>
            </a:pPr>
            <a:r>
              <a:rPr lang="en-US" altLang="zh-CN" dirty="0">
                <a:solidFill>
                  <a:srgbClr val="0070C0"/>
                </a:solidFill>
              </a:rPr>
              <a:t>The talk shouldn’t be longer than 15 minutes.</a:t>
            </a:r>
          </a:p>
          <a:p>
            <a:pPr marL="285750" indent="-285750">
              <a:buFont typeface="Wingdings" pitchFamily="2" charset="2"/>
              <a:buChar char="ü"/>
            </a:pPr>
            <a:r>
              <a:rPr lang="en-US" altLang="zh-CN" dirty="0">
                <a:solidFill>
                  <a:srgbClr val="0070C0"/>
                </a:solidFill>
              </a:rPr>
              <a:t>Involving some coding-based simulations is better</a:t>
            </a:r>
            <a:r>
              <a:rPr lang="en-US" altLang="zh-CN" dirty="0"/>
              <a:t>.</a:t>
            </a:r>
          </a:p>
        </p:txBody>
      </p:sp>
      <p:cxnSp>
        <p:nvCxnSpPr>
          <p:cNvPr id="6" name="直接连接符 5"/>
          <p:cNvCxnSpPr/>
          <p:nvPr/>
        </p:nvCxnSpPr>
        <p:spPr>
          <a:xfrm>
            <a:off x="395536" y="5949280"/>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3284984"/>
            <a:ext cx="8280920" cy="523220"/>
          </a:xfrm>
          <a:prstGeom prst="rect">
            <a:avLst/>
          </a:prstGeom>
          <a:noFill/>
        </p:spPr>
        <p:txBody>
          <a:bodyPr wrap="square" rtlCol="0">
            <a:spAutoFit/>
          </a:bodyPr>
          <a:lstStyle/>
          <a:p>
            <a:r>
              <a:rPr lang="en-US" altLang="zh-CN" sz="2800" dirty="0" smtClean="0"/>
              <a:t>2.   Preview/Review P1-P8 following this slides.</a:t>
            </a:r>
            <a:endParaRPr lang="en-US" altLang="zh-CN" dirty="0"/>
          </a:p>
        </p:txBody>
      </p:sp>
    </p:spTree>
    <p:extLst>
      <p:ext uri="{BB962C8B-B14F-4D97-AF65-F5344CB8AC3E}">
        <p14:creationId xmlns:p14="http://schemas.microsoft.com/office/powerpoint/2010/main" val="39062132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6672"/>
            <a:ext cx="9144000"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Assignment 3</a:t>
            </a:r>
            <a:endParaRPr lang="zh-CN" altLang="en-US" sz="54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2" name="TextBox 1"/>
          <p:cNvSpPr txBox="1"/>
          <p:nvPr/>
        </p:nvSpPr>
        <p:spPr>
          <a:xfrm>
            <a:off x="395536" y="1700808"/>
            <a:ext cx="8280920" cy="954107"/>
          </a:xfrm>
          <a:prstGeom prst="rect">
            <a:avLst/>
          </a:prstGeom>
          <a:noFill/>
        </p:spPr>
        <p:txBody>
          <a:bodyPr wrap="square" rtlCol="0">
            <a:spAutoFit/>
          </a:bodyPr>
          <a:lstStyle/>
          <a:p>
            <a:pPr marL="514350" indent="-514350">
              <a:buFont typeface="+mj-lt"/>
              <a:buAutoNum type="arabicPeriod"/>
            </a:pPr>
            <a:r>
              <a:rPr lang="en-US" altLang="zh-CN" sz="2800" dirty="0" smtClean="0"/>
              <a:t>Give a presentation covering following topic:</a:t>
            </a:r>
          </a:p>
          <a:p>
            <a:pPr marL="742950" lvl="1" indent="-285750">
              <a:buFont typeface="Wingdings" pitchFamily="2" charset="2"/>
              <a:buChar char="l"/>
            </a:pPr>
            <a:r>
              <a:rPr lang="en-US" altLang="zh-CN" sz="2800" dirty="0" smtClean="0"/>
              <a:t> Circular convolution</a:t>
            </a:r>
            <a:endParaRPr lang="en-US" altLang="zh-CN" dirty="0"/>
          </a:p>
        </p:txBody>
      </p:sp>
      <p:sp>
        <p:nvSpPr>
          <p:cNvPr id="3" name="矩形 2"/>
          <p:cNvSpPr/>
          <p:nvPr/>
        </p:nvSpPr>
        <p:spPr>
          <a:xfrm>
            <a:off x="251520" y="6038016"/>
            <a:ext cx="6480720" cy="646331"/>
          </a:xfrm>
          <a:prstGeom prst="rect">
            <a:avLst/>
          </a:prstGeom>
        </p:spPr>
        <p:txBody>
          <a:bodyPr wrap="square">
            <a:spAutoFit/>
          </a:bodyPr>
          <a:lstStyle/>
          <a:p>
            <a:pPr marL="285750" indent="-285750">
              <a:buFont typeface="Wingdings" pitchFamily="2" charset="2"/>
              <a:buChar char="ü"/>
            </a:pPr>
            <a:r>
              <a:rPr lang="en-US" altLang="zh-CN" dirty="0">
                <a:solidFill>
                  <a:srgbClr val="0070C0"/>
                </a:solidFill>
              </a:rPr>
              <a:t>The talk shouldn’t be longer than 15 minutes.</a:t>
            </a:r>
          </a:p>
          <a:p>
            <a:pPr marL="285750" indent="-285750">
              <a:buFont typeface="Wingdings" pitchFamily="2" charset="2"/>
              <a:buChar char="ü"/>
            </a:pPr>
            <a:r>
              <a:rPr lang="en-US" altLang="zh-CN" dirty="0">
                <a:solidFill>
                  <a:srgbClr val="0070C0"/>
                </a:solidFill>
              </a:rPr>
              <a:t>Involving some coding-based simulations is better</a:t>
            </a:r>
            <a:r>
              <a:rPr lang="en-US" altLang="zh-CN" dirty="0"/>
              <a:t>.</a:t>
            </a:r>
          </a:p>
        </p:txBody>
      </p:sp>
      <p:cxnSp>
        <p:nvCxnSpPr>
          <p:cNvPr id="6" name="直接连接符 5"/>
          <p:cNvCxnSpPr/>
          <p:nvPr/>
        </p:nvCxnSpPr>
        <p:spPr>
          <a:xfrm>
            <a:off x="395536" y="5949280"/>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3284984"/>
            <a:ext cx="8280920" cy="523220"/>
          </a:xfrm>
          <a:prstGeom prst="rect">
            <a:avLst/>
          </a:prstGeom>
          <a:noFill/>
        </p:spPr>
        <p:txBody>
          <a:bodyPr wrap="square" rtlCol="0">
            <a:spAutoFit/>
          </a:bodyPr>
          <a:lstStyle/>
          <a:p>
            <a:r>
              <a:rPr lang="en-US" altLang="zh-CN" sz="2800" dirty="0" smtClean="0"/>
              <a:t>2.   Share your understanding </a:t>
            </a:r>
            <a:r>
              <a:rPr lang="en-US" altLang="zh-CN" sz="2800" smtClean="0"/>
              <a:t>of P8.</a:t>
            </a:r>
            <a:endParaRPr lang="en-US" altLang="zh-CN" dirty="0"/>
          </a:p>
        </p:txBody>
      </p:sp>
    </p:spTree>
    <p:extLst>
      <p:ext uri="{BB962C8B-B14F-4D97-AF65-F5344CB8AC3E}">
        <p14:creationId xmlns:p14="http://schemas.microsoft.com/office/powerpoint/2010/main" val="23819500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 y="0"/>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5949280"/>
            <a:ext cx="9143999" cy="584775"/>
          </a:xfrm>
          <a:prstGeom prst="rect">
            <a:avLst/>
          </a:prstGeom>
          <a:noFill/>
        </p:spPr>
        <p:txBody>
          <a:bodyPr wrap="square" rtlCol="0">
            <a:spAutoFit/>
          </a:bodyPr>
          <a:lstStyle/>
          <a:p>
            <a:pPr algn="ctr"/>
            <a:r>
              <a:rPr lang="en-US" altLang="zh-CN" sz="3200" i="1" dirty="0" smtClean="0">
                <a:solidFill>
                  <a:srgbClr val="FF0000"/>
                </a:solidFill>
                <a:effectLst>
                  <a:outerShdw blurRad="38100" dist="38100" dir="2700000" algn="tl">
                    <a:srgbClr val="000000">
                      <a:alpha val="43137"/>
                    </a:srgbClr>
                  </a:outerShdw>
                </a:effectLst>
              </a:rPr>
              <a:t>The </a:t>
            </a:r>
            <a:r>
              <a:rPr lang="en-US" altLang="zh-CN" sz="3200" i="1" dirty="0">
                <a:solidFill>
                  <a:srgbClr val="FF0000"/>
                </a:solidFill>
                <a:effectLst>
                  <a:outerShdw blurRad="38100" dist="38100" dir="2700000" algn="tl">
                    <a:srgbClr val="000000">
                      <a:alpha val="43137"/>
                    </a:srgbClr>
                  </a:outerShdw>
                </a:effectLst>
              </a:rPr>
              <a:t>robot has localized </a:t>
            </a:r>
            <a:r>
              <a:rPr lang="en-US" altLang="zh-CN" sz="3200" i="1" dirty="0" smtClean="0">
                <a:solidFill>
                  <a:srgbClr val="FF0000"/>
                </a:solidFill>
                <a:effectLst>
                  <a:outerShdw blurRad="38100" dist="38100" dir="2700000" algn="tl">
                    <a:srgbClr val="000000">
                      <a:alpha val="43137"/>
                    </a:srgbClr>
                  </a:outerShdw>
                </a:effectLst>
              </a:rPr>
              <a:t>itself!!</a:t>
            </a:r>
            <a:endParaRPr lang="zh-CN" altLang="en-US" sz="3200" i="1" dirty="0">
              <a:solidFill>
                <a:srgbClr val="FF0000"/>
              </a:solidFill>
              <a:effectLst>
                <a:outerShdw blurRad="38100" dist="38100" dir="2700000" algn="tl">
                  <a:srgbClr val="000000">
                    <a:alpha val="43137"/>
                  </a:srgbClr>
                </a:outerShdw>
              </a:effectLst>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4" y="113030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4" y="2023032"/>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14" y="3159682"/>
            <a:ext cx="94615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95" y="4365104"/>
            <a:ext cx="951865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椭圆 1"/>
          <p:cNvSpPr/>
          <p:nvPr/>
        </p:nvSpPr>
        <p:spPr>
          <a:xfrm>
            <a:off x="2809280" y="4072984"/>
            <a:ext cx="864096" cy="1872208"/>
          </a:xfrm>
          <a:prstGeom prst="ellipse">
            <a:avLst/>
          </a:prstGeom>
          <a:solidFill>
            <a:srgbClr val="FFFF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483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1772816"/>
            <a:ext cx="7923964" cy="2585323"/>
          </a:xfrm>
          <a:prstGeom prst="rect">
            <a:avLst/>
          </a:prstGeom>
        </p:spPr>
        <p:txBody>
          <a:bodyPr wrap="none">
            <a:spAutoFit/>
          </a:bodyPr>
          <a:lstStyle/>
          <a:p>
            <a:r>
              <a:rPr lang="en-US" altLang="zh-CN" sz="54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It is a core aspect of </a:t>
            </a:r>
            <a:endParaRPr lang="en-US" altLang="zh-CN" sz="54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a:p>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localization especially </a:t>
            </a:r>
          </a:p>
          <a:p>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of mobile robot!</a:t>
            </a:r>
          </a:p>
        </p:txBody>
      </p:sp>
    </p:spTree>
    <p:extLst>
      <p:ext uri="{BB962C8B-B14F-4D97-AF65-F5344CB8AC3E}">
        <p14:creationId xmlns:p14="http://schemas.microsoft.com/office/powerpoint/2010/main" val="390776489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4" y="45641"/>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4" y="1119977"/>
            <a:ext cx="9324528"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 y="2237234"/>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4" y="3367534"/>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14" y="4504184"/>
            <a:ext cx="94615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4" y="5621784"/>
            <a:ext cx="951865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876365" y="260648"/>
            <a:ext cx="1224136" cy="523220"/>
          </a:xfrm>
          <a:prstGeom prst="rect">
            <a:avLst/>
          </a:prstGeom>
          <a:noFill/>
        </p:spPr>
        <p:txBody>
          <a:bodyPr wrap="square" rtlCol="0">
            <a:spAutoFit/>
          </a:bodyPr>
          <a:lstStyle/>
          <a:p>
            <a:r>
              <a:rPr lang="en-US" altLang="zh-CN" sz="2800" b="1" dirty="0" smtClean="0">
                <a:solidFill>
                  <a:srgbClr val="00B050"/>
                </a:solidFill>
                <a:latin typeface="Arial" pitchFamily="34" charset="0"/>
                <a:cs typeface="Arial" pitchFamily="34" charset="0"/>
              </a:rPr>
              <a:t>Prior</a:t>
            </a:r>
            <a:endParaRPr lang="zh-CN" altLang="en-US" sz="2800" b="1" dirty="0">
              <a:solidFill>
                <a:srgbClr val="00B050"/>
              </a:solidFill>
              <a:latin typeface="Arial" pitchFamily="34" charset="0"/>
              <a:cs typeface="Arial" pitchFamily="34" charset="0"/>
            </a:endParaRPr>
          </a:p>
        </p:txBody>
      </p:sp>
      <p:sp>
        <p:nvSpPr>
          <p:cNvPr id="11" name="TextBox 10"/>
          <p:cNvSpPr txBox="1"/>
          <p:nvPr/>
        </p:nvSpPr>
        <p:spPr>
          <a:xfrm>
            <a:off x="683568" y="1268760"/>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Observation model / Sensor model</a:t>
            </a:r>
            <a:endParaRPr lang="zh-CN" altLang="en-US" sz="2800" b="1" dirty="0">
              <a:solidFill>
                <a:srgbClr val="00B050"/>
              </a:solidFill>
              <a:latin typeface="Arial" pitchFamily="34" charset="0"/>
              <a:cs typeface="Arial" pitchFamily="34" charset="0"/>
            </a:endParaRPr>
          </a:p>
        </p:txBody>
      </p:sp>
      <p:sp>
        <p:nvSpPr>
          <p:cNvPr id="12" name="TextBox 11"/>
          <p:cNvSpPr txBox="1"/>
          <p:nvPr/>
        </p:nvSpPr>
        <p:spPr>
          <a:xfrm>
            <a:off x="455985" y="2420888"/>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Posterior</a:t>
            </a:r>
            <a:endParaRPr lang="zh-CN" altLang="en-US" sz="2800" b="1" dirty="0">
              <a:solidFill>
                <a:srgbClr val="00B050"/>
              </a:solidFill>
              <a:latin typeface="Arial" pitchFamily="34" charset="0"/>
              <a:cs typeface="Arial" pitchFamily="34" charset="0"/>
            </a:endParaRPr>
          </a:p>
        </p:txBody>
      </p:sp>
    </p:spTree>
    <p:extLst>
      <p:ext uri="{BB962C8B-B14F-4D97-AF65-F5344CB8AC3E}">
        <p14:creationId xmlns:p14="http://schemas.microsoft.com/office/powerpoint/2010/main" val="402041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058864430"/>
              </p:ext>
            </p:extLst>
          </p:nvPr>
        </p:nvGraphicFramePr>
        <p:xfrm>
          <a:off x="107504" y="332656"/>
          <a:ext cx="8928992" cy="5976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05712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4" y="45641"/>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4" y="1119977"/>
            <a:ext cx="9324528"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 y="2237234"/>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4" y="3367534"/>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14" y="4504184"/>
            <a:ext cx="94615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4" y="5621784"/>
            <a:ext cx="951865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876365" y="260648"/>
            <a:ext cx="1224136" cy="523220"/>
          </a:xfrm>
          <a:prstGeom prst="rect">
            <a:avLst/>
          </a:prstGeom>
          <a:noFill/>
        </p:spPr>
        <p:txBody>
          <a:bodyPr wrap="square" rtlCol="0">
            <a:spAutoFit/>
          </a:bodyPr>
          <a:lstStyle/>
          <a:p>
            <a:r>
              <a:rPr lang="en-US" altLang="zh-CN" sz="2800" b="1" dirty="0" smtClean="0">
                <a:solidFill>
                  <a:srgbClr val="00B050"/>
                </a:solidFill>
                <a:latin typeface="Arial" pitchFamily="34" charset="0"/>
                <a:cs typeface="Arial" pitchFamily="34" charset="0"/>
              </a:rPr>
              <a:t>Prior</a:t>
            </a:r>
            <a:endParaRPr lang="zh-CN" altLang="en-US" sz="2800" b="1" dirty="0">
              <a:solidFill>
                <a:srgbClr val="00B050"/>
              </a:solidFill>
              <a:latin typeface="Arial" pitchFamily="34" charset="0"/>
              <a:cs typeface="Arial" pitchFamily="34" charset="0"/>
            </a:endParaRPr>
          </a:p>
        </p:txBody>
      </p:sp>
      <p:sp>
        <p:nvSpPr>
          <p:cNvPr id="11" name="TextBox 10"/>
          <p:cNvSpPr txBox="1"/>
          <p:nvPr/>
        </p:nvSpPr>
        <p:spPr>
          <a:xfrm>
            <a:off x="683568" y="1268760"/>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Observation model / Sensor model</a:t>
            </a:r>
            <a:endParaRPr lang="zh-CN" altLang="en-US" sz="2800" b="1" dirty="0">
              <a:solidFill>
                <a:srgbClr val="00B050"/>
              </a:solidFill>
              <a:latin typeface="Arial" pitchFamily="34" charset="0"/>
              <a:cs typeface="Arial" pitchFamily="34" charset="0"/>
            </a:endParaRPr>
          </a:p>
        </p:txBody>
      </p:sp>
      <p:sp>
        <p:nvSpPr>
          <p:cNvPr id="12" name="TextBox 11"/>
          <p:cNvSpPr txBox="1"/>
          <p:nvPr/>
        </p:nvSpPr>
        <p:spPr>
          <a:xfrm>
            <a:off x="455985" y="2420888"/>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Posterior</a:t>
            </a:r>
            <a:endParaRPr lang="zh-CN" altLang="en-US" sz="2800" b="1" dirty="0">
              <a:solidFill>
                <a:srgbClr val="00B050"/>
              </a:solidFill>
              <a:latin typeface="Arial" pitchFamily="34" charset="0"/>
              <a:cs typeface="Arial" pitchFamily="34" charset="0"/>
            </a:endParaRPr>
          </a:p>
        </p:txBody>
      </p:sp>
      <p:sp>
        <p:nvSpPr>
          <p:cNvPr id="13" name="TextBox 12"/>
          <p:cNvSpPr txBox="1"/>
          <p:nvPr/>
        </p:nvSpPr>
        <p:spPr>
          <a:xfrm>
            <a:off x="457891" y="5922149"/>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Posterior</a:t>
            </a:r>
            <a:endParaRPr lang="zh-CN" altLang="en-US" sz="2800" b="1" dirty="0">
              <a:solidFill>
                <a:srgbClr val="00B050"/>
              </a:solidFill>
              <a:latin typeface="Arial" pitchFamily="34" charset="0"/>
              <a:cs typeface="Arial" pitchFamily="34" charset="0"/>
            </a:endParaRPr>
          </a:p>
        </p:txBody>
      </p:sp>
      <p:sp>
        <p:nvSpPr>
          <p:cNvPr id="14" name="TextBox 13"/>
          <p:cNvSpPr txBox="1"/>
          <p:nvPr/>
        </p:nvSpPr>
        <p:spPr>
          <a:xfrm>
            <a:off x="457891" y="3573016"/>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Process model / Motion model</a:t>
            </a:r>
            <a:endParaRPr lang="zh-CN" altLang="en-US" sz="2800" b="1" dirty="0">
              <a:solidFill>
                <a:srgbClr val="00B050"/>
              </a:solidFill>
              <a:latin typeface="Arial" pitchFamily="34" charset="0"/>
              <a:cs typeface="Arial" pitchFamily="34" charset="0"/>
            </a:endParaRPr>
          </a:p>
        </p:txBody>
      </p:sp>
      <p:sp>
        <p:nvSpPr>
          <p:cNvPr id="15" name="TextBox 14"/>
          <p:cNvSpPr txBox="1"/>
          <p:nvPr/>
        </p:nvSpPr>
        <p:spPr>
          <a:xfrm>
            <a:off x="920354" y="4653136"/>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Observation model / Sensor model</a:t>
            </a:r>
            <a:endParaRPr lang="zh-CN" altLang="en-US" sz="2800" b="1" dirty="0">
              <a:solidFill>
                <a:srgbClr val="00B050"/>
              </a:solidFill>
              <a:latin typeface="Arial" pitchFamily="34" charset="0"/>
              <a:cs typeface="Arial" pitchFamily="34" charset="0"/>
            </a:endParaRPr>
          </a:p>
        </p:txBody>
      </p:sp>
    </p:spTree>
    <p:extLst>
      <p:ext uri="{BB962C8B-B14F-4D97-AF65-F5344CB8AC3E}">
        <p14:creationId xmlns:p14="http://schemas.microsoft.com/office/powerpoint/2010/main" val="336576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4" y="45641"/>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4" y="1119977"/>
            <a:ext cx="9324528"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 y="2237234"/>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4" y="3367534"/>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14" y="4504184"/>
            <a:ext cx="94615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4" y="5621784"/>
            <a:ext cx="951865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876365" y="260648"/>
            <a:ext cx="1224136" cy="523220"/>
          </a:xfrm>
          <a:prstGeom prst="rect">
            <a:avLst/>
          </a:prstGeom>
          <a:noFill/>
        </p:spPr>
        <p:txBody>
          <a:bodyPr wrap="square" rtlCol="0">
            <a:spAutoFit/>
          </a:bodyPr>
          <a:lstStyle/>
          <a:p>
            <a:r>
              <a:rPr lang="en-US" altLang="zh-CN" sz="2800" b="1" dirty="0" smtClean="0">
                <a:solidFill>
                  <a:srgbClr val="00B050"/>
                </a:solidFill>
                <a:latin typeface="Arial" pitchFamily="34" charset="0"/>
                <a:cs typeface="Arial" pitchFamily="34" charset="0"/>
              </a:rPr>
              <a:t>Prior</a:t>
            </a:r>
            <a:endParaRPr lang="zh-CN" altLang="en-US" sz="2800" b="1" dirty="0">
              <a:solidFill>
                <a:srgbClr val="00B050"/>
              </a:solidFill>
              <a:latin typeface="Arial" pitchFamily="34" charset="0"/>
              <a:cs typeface="Arial" pitchFamily="34" charset="0"/>
            </a:endParaRPr>
          </a:p>
        </p:txBody>
      </p:sp>
      <p:sp>
        <p:nvSpPr>
          <p:cNvPr id="11" name="TextBox 10"/>
          <p:cNvSpPr txBox="1"/>
          <p:nvPr/>
        </p:nvSpPr>
        <p:spPr>
          <a:xfrm>
            <a:off x="683568" y="1268760"/>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Observation model / Sensor model</a:t>
            </a:r>
            <a:endParaRPr lang="zh-CN" altLang="en-US" sz="2800" b="1" dirty="0">
              <a:solidFill>
                <a:srgbClr val="00B050"/>
              </a:solidFill>
              <a:latin typeface="Arial" pitchFamily="34" charset="0"/>
              <a:cs typeface="Arial" pitchFamily="34" charset="0"/>
            </a:endParaRPr>
          </a:p>
        </p:txBody>
      </p:sp>
      <p:sp>
        <p:nvSpPr>
          <p:cNvPr id="12" name="TextBox 11"/>
          <p:cNvSpPr txBox="1"/>
          <p:nvPr/>
        </p:nvSpPr>
        <p:spPr>
          <a:xfrm>
            <a:off x="455985" y="2420888"/>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Posterior</a:t>
            </a:r>
            <a:endParaRPr lang="zh-CN" altLang="en-US" sz="2800" b="1" dirty="0">
              <a:solidFill>
                <a:srgbClr val="00B050"/>
              </a:solidFill>
              <a:latin typeface="Arial" pitchFamily="34" charset="0"/>
              <a:cs typeface="Arial" pitchFamily="34" charset="0"/>
            </a:endParaRPr>
          </a:p>
        </p:txBody>
      </p:sp>
      <p:sp>
        <p:nvSpPr>
          <p:cNvPr id="13" name="TextBox 12"/>
          <p:cNvSpPr txBox="1"/>
          <p:nvPr/>
        </p:nvSpPr>
        <p:spPr>
          <a:xfrm>
            <a:off x="457891" y="5922149"/>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Posterior</a:t>
            </a:r>
            <a:endParaRPr lang="zh-CN" altLang="en-US" sz="2800" b="1" dirty="0">
              <a:solidFill>
                <a:srgbClr val="00B050"/>
              </a:solidFill>
              <a:latin typeface="Arial" pitchFamily="34" charset="0"/>
              <a:cs typeface="Arial" pitchFamily="34" charset="0"/>
            </a:endParaRPr>
          </a:p>
        </p:txBody>
      </p:sp>
      <p:sp>
        <p:nvSpPr>
          <p:cNvPr id="14" name="TextBox 13"/>
          <p:cNvSpPr txBox="1"/>
          <p:nvPr/>
        </p:nvSpPr>
        <p:spPr>
          <a:xfrm>
            <a:off x="457891" y="3573016"/>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Process model / Motion model</a:t>
            </a:r>
            <a:endParaRPr lang="zh-CN" altLang="en-US" sz="2800" b="1" dirty="0">
              <a:solidFill>
                <a:srgbClr val="00B050"/>
              </a:solidFill>
              <a:latin typeface="Arial" pitchFamily="34" charset="0"/>
              <a:cs typeface="Arial" pitchFamily="34" charset="0"/>
            </a:endParaRPr>
          </a:p>
        </p:txBody>
      </p:sp>
      <p:sp>
        <p:nvSpPr>
          <p:cNvPr id="15" name="TextBox 14"/>
          <p:cNvSpPr txBox="1"/>
          <p:nvPr/>
        </p:nvSpPr>
        <p:spPr>
          <a:xfrm>
            <a:off x="920354" y="4653136"/>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Observation model / Sensor model</a:t>
            </a:r>
            <a:endParaRPr lang="zh-CN" altLang="en-US" sz="2800" b="1" dirty="0">
              <a:solidFill>
                <a:srgbClr val="00B050"/>
              </a:solidFill>
              <a:latin typeface="Arial" pitchFamily="34" charset="0"/>
              <a:cs typeface="Arial" pitchFamily="34" charset="0"/>
            </a:endParaRPr>
          </a:p>
        </p:txBody>
      </p:sp>
      <p:graphicFrame>
        <p:nvGraphicFramePr>
          <p:cNvPr id="2" name="图示 1"/>
          <p:cNvGraphicFramePr/>
          <p:nvPr>
            <p:extLst>
              <p:ext uri="{D42A27DB-BD31-4B8C-83A1-F6EECF244321}">
                <p14:modId xmlns:p14="http://schemas.microsoft.com/office/powerpoint/2010/main" val="2858825249"/>
              </p:ext>
            </p:extLst>
          </p:nvPr>
        </p:nvGraphicFramePr>
        <p:xfrm>
          <a:off x="1290501" y="2237234"/>
          <a:ext cx="7620000" cy="7415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6" name="图示 15"/>
          <p:cNvGraphicFramePr/>
          <p:nvPr>
            <p:extLst>
              <p:ext uri="{D42A27DB-BD31-4B8C-83A1-F6EECF244321}">
                <p14:modId xmlns:p14="http://schemas.microsoft.com/office/powerpoint/2010/main" val="2514606335"/>
              </p:ext>
            </p:extLst>
          </p:nvPr>
        </p:nvGraphicFramePr>
        <p:xfrm>
          <a:off x="1290501" y="3463858"/>
          <a:ext cx="7620000" cy="74153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8" name="图示 17"/>
          <p:cNvGraphicFramePr/>
          <p:nvPr>
            <p:extLst>
              <p:ext uri="{D42A27DB-BD31-4B8C-83A1-F6EECF244321}">
                <p14:modId xmlns:p14="http://schemas.microsoft.com/office/powerpoint/2010/main" val="4135745538"/>
              </p:ext>
            </p:extLst>
          </p:nvPr>
        </p:nvGraphicFramePr>
        <p:xfrm>
          <a:off x="1290501" y="5703833"/>
          <a:ext cx="7620000" cy="74153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8768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18"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All the </a:t>
            </a:r>
            <a:r>
              <a:rPr lang="en-US" altLang="zh-CN" sz="3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codes</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 and </a:t>
            </a:r>
            <a:r>
              <a:rPr lang="en-US" altLang="zh-CN" sz="3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slides </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accompanying the course are open-source</a:t>
            </a:r>
            <a:endParaRPr lang="zh-CN" altLang="en-US" sz="3600" b="1" dirty="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sp>
        <p:nvSpPr>
          <p:cNvPr id="3" name="矩形 2"/>
          <p:cNvSpPr/>
          <p:nvPr/>
        </p:nvSpPr>
        <p:spPr>
          <a:xfrm>
            <a:off x="786520" y="6297321"/>
            <a:ext cx="3550074" cy="369332"/>
          </a:xfrm>
          <a:prstGeom prst="rect">
            <a:avLst/>
          </a:prstGeom>
        </p:spPr>
        <p:txBody>
          <a:bodyPr wrap="none">
            <a:spAutoFit/>
          </a:bodyPr>
          <a:lstStyle/>
          <a:p>
            <a:r>
              <a:rPr lang="zh-CN" altLang="en-US" dirty="0">
                <a:solidFill>
                  <a:srgbClr val="0070C0"/>
                </a:solidFill>
              </a:rPr>
              <a:t>https://github.com/sunzuolei/robot</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926" y="1995693"/>
            <a:ext cx="4102447" cy="4102447"/>
          </a:xfrm>
          <a:prstGeom prst="rect">
            <a:avLst/>
          </a:prstGeom>
        </p:spPr>
      </p:pic>
      <p:sp>
        <p:nvSpPr>
          <p:cNvPr id="13" name="矩形 12"/>
          <p:cNvSpPr/>
          <p:nvPr/>
        </p:nvSpPr>
        <p:spPr>
          <a:xfrm>
            <a:off x="5069940" y="6297321"/>
            <a:ext cx="3457357" cy="369332"/>
          </a:xfrm>
          <a:prstGeom prst="rect">
            <a:avLst/>
          </a:prstGeom>
        </p:spPr>
        <p:txBody>
          <a:bodyPr wrap="none">
            <a:spAutoFit/>
          </a:bodyPr>
          <a:lstStyle/>
          <a:p>
            <a:r>
              <a:rPr lang="zh-CN" altLang="en-US" dirty="0">
                <a:solidFill>
                  <a:srgbClr val="0070C0"/>
                </a:solidFill>
              </a:rPr>
              <a:t>https://git.oschina.net/samuel/rob</a:t>
            </a:r>
          </a:p>
        </p:txBody>
      </p:sp>
      <p:grpSp>
        <p:nvGrpSpPr>
          <p:cNvPr id="17" name="组合 16"/>
          <p:cNvGrpSpPr/>
          <p:nvPr/>
        </p:nvGrpSpPr>
        <p:grpSpPr>
          <a:xfrm>
            <a:off x="270431" y="1988840"/>
            <a:ext cx="4109300" cy="4109300"/>
            <a:chOff x="270431" y="1988840"/>
            <a:chExt cx="4109300" cy="410930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31" y="1988840"/>
              <a:ext cx="4109300" cy="4109300"/>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7485" y="3467418"/>
              <a:ext cx="1155192" cy="1152144"/>
            </a:xfrm>
            <a:prstGeom prst="rect">
              <a:avLst/>
            </a:prstGeom>
          </p:spPr>
        </p:pic>
      </p:grpSp>
    </p:spTree>
    <p:extLst>
      <p:ext uri="{BB962C8B-B14F-4D97-AF65-F5344CB8AC3E}">
        <p14:creationId xmlns:p14="http://schemas.microsoft.com/office/powerpoint/2010/main" val="17172646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841763668"/>
              </p:ext>
            </p:extLst>
          </p:nvPr>
        </p:nvGraphicFramePr>
        <p:xfrm>
          <a:off x="3623" y="764704"/>
          <a:ext cx="9108504" cy="792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84274165"/>
              </p:ext>
            </p:extLst>
          </p:nvPr>
        </p:nvGraphicFramePr>
        <p:xfrm>
          <a:off x="2269" y="4941168"/>
          <a:ext cx="9144000" cy="7415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椭圆 8"/>
          <p:cNvSpPr/>
          <p:nvPr/>
        </p:nvSpPr>
        <p:spPr>
          <a:xfrm>
            <a:off x="541821" y="2564904"/>
            <a:ext cx="2952328"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Prior</a:t>
            </a:r>
            <a:endParaRPr lang="zh-CN" altLang="en-US" sz="4000" dirty="0"/>
          </a:p>
        </p:txBody>
      </p:sp>
      <p:sp>
        <p:nvSpPr>
          <p:cNvPr id="10" name="椭圆 9"/>
          <p:cNvSpPr/>
          <p:nvPr/>
        </p:nvSpPr>
        <p:spPr>
          <a:xfrm>
            <a:off x="5582381" y="2564904"/>
            <a:ext cx="3168352"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Posterior</a:t>
            </a:r>
            <a:endParaRPr lang="zh-CN" altLang="en-US" sz="4000" dirty="0"/>
          </a:p>
        </p:txBody>
      </p:sp>
      <p:sp>
        <p:nvSpPr>
          <p:cNvPr id="18" name="上弧形箭头 17"/>
          <p:cNvSpPr/>
          <p:nvPr/>
        </p:nvSpPr>
        <p:spPr>
          <a:xfrm>
            <a:off x="1909973" y="1916832"/>
            <a:ext cx="5544616" cy="648072"/>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19" name="上弧形箭头 18"/>
          <p:cNvSpPr/>
          <p:nvPr/>
        </p:nvSpPr>
        <p:spPr>
          <a:xfrm rot="10800000">
            <a:off x="1909973" y="3933056"/>
            <a:ext cx="5544616" cy="648072"/>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92834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4077072"/>
            <a:ext cx="7847020" cy="1077218"/>
          </a:xfrm>
          <a:prstGeom prst="rect">
            <a:avLst/>
          </a:prstGeom>
        </p:spPr>
        <p:txBody>
          <a:bodyPr wrap="none">
            <a:spAutoFit/>
          </a:bodyPr>
          <a:lstStyle/>
          <a:p>
            <a:r>
              <a:rPr lang="en-US" altLang="zh-CN" sz="3200" dirty="0" smtClean="0">
                <a:latin typeface="Arial" pitchFamily="34" charset="0"/>
                <a:cs typeface="Arial" pitchFamily="34" charset="0"/>
              </a:rPr>
              <a:t>A </a:t>
            </a:r>
            <a:r>
              <a:rPr lang="en-US" altLang="zh-CN" sz="3200" dirty="0">
                <a:latin typeface="Arial" pitchFamily="34" charset="0"/>
                <a:cs typeface="Arial" pitchFamily="34" charset="0"/>
              </a:rPr>
              <a:t>world with 5 different cells or </a:t>
            </a:r>
            <a:r>
              <a:rPr lang="en-US" altLang="zh-CN" sz="3200" dirty="0" smtClean="0">
                <a:latin typeface="Arial" pitchFamily="34" charset="0"/>
                <a:cs typeface="Arial" pitchFamily="34" charset="0"/>
              </a:rPr>
              <a:t>places</a:t>
            </a:r>
          </a:p>
          <a:p>
            <a:r>
              <a:rPr lang="en-US" altLang="zh-CN" sz="3200" dirty="0">
                <a:latin typeface="Arial" pitchFamily="34" charset="0"/>
                <a:cs typeface="Arial" pitchFamily="34" charset="0"/>
              </a:rPr>
              <a:t>What is the probability of any of those x's?</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pic>
        <p:nvPicPr>
          <p:cNvPr id="20" name="图片 19"/>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2539999" y="2540000"/>
            <a:ext cx="2609497" cy="816992"/>
          </a:xfrm>
          <a:prstGeom prst="rect">
            <a:avLst/>
          </a:prstGeom>
        </p:spPr>
      </p:pic>
      <p:pic>
        <p:nvPicPr>
          <p:cNvPr id="22"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28799" y="2194218"/>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967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4077072"/>
            <a:ext cx="7847020" cy="1077218"/>
          </a:xfrm>
          <a:prstGeom prst="rect">
            <a:avLst/>
          </a:prstGeom>
        </p:spPr>
        <p:txBody>
          <a:bodyPr wrap="none">
            <a:spAutoFit/>
          </a:bodyPr>
          <a:lstStyle/>
          <a:p>
            <a:r>
              <a:rPr lang="en-US" altLang="zh-CN" sz="3200" dirty="0" smtClean="0">
                <a:latin typeface="Arial" pitchFamily="34" charset="0"/>
                <a:cs typeface="Arial" pitchFamily="34" charset="0"/>
              </a:rPr>
              <a:t>A </a:t>
            </a:r>
            <a:r>
              <a:rPr lang="en-US" altLang="zh-CN" sz="3200" dirty="0">
                <a:latin typeface="Arial" pitchFamily="34" charset="0"/>
                <a:cs typeface="Arial" pitchFamily="34" charset="0"/>
              </a:rPr>
              <a:t>world with 5 different cells or </a:t>
            </a:r>
            <a:r>
              <a:rPr lang="en-US" altLang="zh-CN" sz="3200" dirty="0" smtClean="0">
                <a:latin typeface="Arial" pitchFamily="34" charset="0"/>
                <a:cs typeface="Arial" pitchFamily="34" charset="0"/>
              </a:rPr>
              <a:t>places</a:t>
            </a:r>
          </a:p>
          <a:p>
            <a:r>
              <a:rPr lang="en-US" altLang="zh-CN" sz="3200" dirty="0">
                <a:latin typeface="Arial" pitchFamily="34" charset="0"/>
                <a:cs typeface="Arial" pitchFamily="34" charset="0"/>
              </a:rPr>
              <a:t>What is the probability of any of those x's?</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pic>
        <p:nvPicPr>
          <p:cNvPr id="20" name="图片 19"/>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2539999" y="2540000"/>
            <a:ext cx="2609497" cy="816992"/>
          </a:xfrm>
          <a:prstGeom prst="rect">
            <a:avLst/>
          </a:prstGeom>
        </p:spPr>
      </p:pic>
      <p:sp>
        <p:nvSpPr>
          <p:cNvPr id="2" name="TextBox 1"/>
          <p:cNvSpPr txBox="1"/>
          <p:nvPr/>
        </p:nvSpPr>
        <p:spPr>
          <a:xfrm>
            <a:off x="5436096" y="2348331"/>
            <a:ext cx="1800200" cy="1200329"/>
          </a:xfrm>
          <a:prstGeom prst="rect">
            <a:avLst/>
          </a:prstGeom>
          <a:noFill/>
        </p:spPr>
        <p:txBody>
          <a:bodyPr wrap="square" rtlCol="0">
            <a:spAutoFit/>
          </a:bodyPr>
          <a:lstStyle/>
          <a:p>
            <a:r>
              <a:rPr lang="en-US" altLang="zh-CN" sz="7200" dirty="0" smtClean="0">
                <a:solidFill>
                  <a:srgbClr val="FF0000"/>
                </a:solidFill>
              </a:rPr>
              <a:t>0.2</a:t>
            </a:r>
            <a:endParaRPr lang="zh-CN" altLang="en-US" sz="7200" dirty="0">
              <a:solidFill>
                <a:srgbClr val="FF0000"/>
              </a:solidFill>
            </a:endParaRPr>
          </a:p>
        </p:txBody>
      </p:sp>
      <p:sp>
        <p:nvSpPr>
          <p:cNvPr id="16" name="TextBox 15"/>
          <p:cNvSpPr txBox="1"/>
          <p:nvPr/>
        </p:nvSpPr>
        <p:spPr>
          <a:xfrm>
            <a:off x="899592" y="5301208"/>
            <a:ext cx="7920880" cy="769441"/>
          </a:xfrm>
          <a:prstGeom prst="rect">
            <a:avLst/>
          </a:prstGeom>
          <a:noFill/>
        </p:spPr>
        <p:txBody>
          <a:bodyPr wrap="square" rtlCol="0">
            <a:spAutoFit/>
          </a:bodyPr>
          <a:lstStyle/>
          <a:p>
            <a:r>
              <a:rPr lang="en-US" altLang="zh-CN" sz="4400" b="1" dirty="0" smtClean="0">
                <a:solidFill>
                  <a:srgbClr val="FF0000"/>
                </a:solidFill>
              </a:rPr>
              <a:t>The total probability equals 1</a:t>
            </a:r>
            <a:endParaRPr lang="zh-CN" altLang="en-US" sz="4400" b="1" dirty="0">
              <a:solidFill>
                <a:srgbClr val="FF0000"/>
              </a:solidFill>
            </a:endParaRPr>
          </a:p>
        </p:txBody>
      </p:sp>
    </p:spTree>
    <p:extLst>
      <p:ext uri="{BB962C8B-B14F-4D97-AF65-F5344CB8AC3E}">
        <p14:creationId xmlns:p14="http://schemas.microsoft.com/office/powerpoint/2010/main" val="388450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4077072"/>
            <a:ext cx="7847020" cy="1077218"/>
          </a:xfrm>
          <a:prstGeom prst="rect">
            <a:avLst/>
          </a:prstGeom>
        </p:spPr>
        <p:txBody>
          <a:bodyPr wrap="none">
            <a:spAutoFit/>
          </a:bodyPr>
          <a:lstStyle/>
          <a:p>
            <a:r>
              <a:rPr lang="en-US" altLang="zh-CN" sz="3200" dirty="0" smtClean="0">
                <a:latin typeface="Arial" pitchFamily="34" charset="0"/>
                <a:cs typeface="Arial" pitchFamily="34" charset="0"/>
              </a:rPr>
              <a:t>A </a:t>
            </a:r>
            <a:r>
              <a:rPr lang="en-US" altLang="zh-CN" sz="3200" dirty="0">
                <a:latin typeface="Arial" pitchFamily="34" charset="0"/>
                <a:cs typeface="Arial" pitchFamily="34" charset="0"/>
              </a:rPr>
              <a:t>world with </a:t>
            </a:r>
            <a:r>
              <a:rPr lang="en-US" altLang="zh-CN" sz="3200" b="1" dirty="0" smtClean="0">
                <a:solidFill>
                  <a:srgbClr val="FF0000"/>
                </a:solidFill>
                <a:latin typeface="Arial" pitchFamily="34" charset="0"/>
                <a:cs typeface="Arial" pitchFamily="34" charset="0"/>
              </a:rPr>
              <a:t>n</a:t>
            </a:r>
            <a:r>
              <a:rPr lang="en-US" altLang="zh-CN" sz="3200" dirty="0" smtClean="0">
                <a:latin typeface="Arial" pitchFamily="34" charset="0"/>
                <a:cs typeface="Arial" pitchFamily="34" charset="0"/>
              </a:rPr>
              <a:t> </a:t>
            </a:r>
            <a:r>
              <a:rPr lang="en-US" altLang="zh-CN" sz="3200" dirty="0">
                <a:latin typeface="Arial" pitchFamily="34" charset="0"/>
                <a:cs typeface="Arial" pitchFamily="34" charset="0"/>
              </a:rPr>
              <a:t>different cells or </a:t>
            </a:r>
            <a:r>
              <a:rPr lang="en-US" altLang="zh-CN" sz="3200" dirty="0" smtClean="0">
                <a:latin typeface="Arial" pitchFamily="34" charset="0"/>
                <a:cs typeface="Arial" pitchFamily="34" charset="0"/>
              </a:rPr>
              <a:t>places</a:t>
            </a:r>
          </a:p>
          <a:p>
            <a:r>
              <a:rPr lang="en-US" altLang="zh-CN" sz="3200" dirty="0">
                <a:latin typeface="Arial" pitchFamily="34" charset="0"/>
                <a:cs typeface="Arial" pitchFamily="34" charset="0"/>
              </a:rPr>
              <a:t>What is the probability of any of those x's?</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3" name="图片 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238670" y="866490"/>
            <a:ext cx="700493" cy="464232"/>
          </a:xfrm>
          <a:prstGeom prst="rect">
            <a:avLst/>
          </a:prstGeom>
        </p:spPr>
      </p:pic>
      <p:pic>
        <p:nvPicPr>
          <p:cNvPr id="20" name="图片 19"/>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2539999" y="2540000"/>
            <a:ext cx="2609497" cy="816992"/>
          </a:xfrm>
          <a:prstGeom prst="rect">
            <a:avLst/>
          </a:prstGeom>
        </p:spPr>
      </p:pic>
      <p:pic>
        <p:nvPicPr>
          <p:cNvPr id="22"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8799" y="2194218"/>
            <a:ext cx="1508556" cy="15085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28798" y="440150"/>
            <a:ext cx="539345" cy="923330"/>
          </a:xfrm>
          <a:prstGeom prst="rect">
            <a:avLst/>
          </a:prstGeom>
          <a:noFill/>
        </p:spPr>
        <p:txBody>
          <a:bodyPr wrap="square" rtlCol="0">
            <a:spAutoFit/>
          </a:bodyPr>
          <a:lstStyle/>
          <a:p>
            <a:r>
              <a:rPr lang="en-US" altLang="zh-CN" sz="5400" dirty="0" smtClean="0"/>
              <a:t>…</a:t>
            </a:r>
            <a:endParaRPr lang="zh-CN" altLang="en-US" sz="5400" dirty="0"/>
          </a:p>
        </p:txBody>
      </p:sp>
    </p:spTree>
    <p:extLst>
      <p:ext uri="{BB962C8B-B14F-4D97-AF65-F5344CB8AC3E}">
        <p14:creationId xmlns:p14="http://schemas.microsoft.com/office/powerpoint/2010/main" val="476615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4077072"/>
            <a:ext cx="7847020" cy="1077218"/>
          </a:xfrm>
          <a:prstGeom prst="rect">
            <a:avLst/>
          </a:prstGeom>
        </p:spPr>
        <p:txBody>
          <a:bodyPr wrap="none">
            <a:spAutoFit/>
          </a:bodyPr>
          <a:lstStyle/>
          <a:p>
            <a:r>
              <a:rPr lang="en-US" altLang="zh-CN" sz="3200" dirty="0" smtClean="0">
                <a:latin typeface="Arial" pitchFamily="34" charset="0"/>
                <a:cs typeface="Arial" pitchFamily="34" charset="0"/>
              </a:rPr>
              <a:t>A </a:t>
            </a:r>
            <a:r>
              <a:rPr lang="en-US" altLang="zh-CN" sz="3200" dirty="0">
                <a:latin typeface="Arial" pitchFamily="34" charset="0"/>
                <a:cs typeface="Arial" pitchFamily="34" charset="0"/>
              </a:rPr>
              <a:t>world with </a:t>
            </a:r>
            <a:r>
              <a:rPr lang="en-US" altLang="zh-CN" sz="3200" b="1" dirty="0" smtClean="0">
                <a:solidFill>
                  <a:srgbClr val="FF0000"/>
                </a:solidFill>
                <a:latin typeface="Arial" pitchFamily="34" charset="0"/>
                <a:cs typeface="Arial" pitchFamily="34" charset="0"/>
              </a:rPr>
              <a:t>n</a:t>
            </a:r>
            <a:r>
              <a:rPr lang="en-US" altLang="zh-CN" sz="3200" dirty="0" smtClean="0">
                <a:latin typeface="Arial" pitchFamily="34" charset="0"/>
                <a:cs typeface="Arial" pitchFamily="34" charset="0"/>
              </a:rPr>
              <a:t> </a:t>
            </a:r>
            <a:r>
              <a:rPr lang="en-US" altLang="zh-CN" sz="3200" dirty="0">
                <a:latin typeface="Arial" pitchFamily="34" charset="0"/>
                <a:cs typeface="Arial" pitchFamily="34" charset="0"/>
              </a:rPr>
              <a:t>different cells or </a:t>
            </a:r>
            <a:r>
              <a:rPr lang="en-US" altLang="zh-CN" sz="3200" dirty="0" smtClean="0">
                <a:latin typeface="Arial" pitchFamily="34" charset="0"/>
                <a:cs typeface="Arial" pitchFamily="34" charset="0"/>
              </a:rPr>
              <a:t>places</a:t>
            </a:r>
          </a:p>
          <a:p>
            <a:r>
              <a:rPr lang="en-US" altLang="zh-CN" sz="3200" dirty="0">
                <a:latin typeface="Arial" pitchFamily="34" charset="0"/>
                <a:cs typeface="Arial" pitchFamily="34" charset="0"/>
              </a:rPr>
              <a:t>What is the probability of any of those x's?</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3" name="图片 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238670" y="866490"/>
            <a:ext cx="700493" cy="464232"/>
          </a:xfrm>
          <a:prstGeom prst="rect">
            <a:avLst/>
          </a:prstGeom>
        </p:spPr>
      </p:pic>
      <p:pic>
        <p:nvPicPr>
          <p:cNvPr id="20" name="图片 19"/>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2539999" y="2540000"/>
            <a:ext cx="2609497" cy="816992"/>
          </a:xfrm>
          <a:prstGeom prst="rect">
            <a:avLst/>
          </a:prstGeom>
        </p:spPr>
      </p:pic>
      <p:sp>
        <p:nvSpPr>
          <p:cNvPr id="2" name="TextBox 1"/>
          <p:cNvSpPr txBox="1"/>
          <p:nvPr/>
        </p:nvSpPr>
        <p:spPr>
          <a:xfrm>
            <a:off x="5328798" y="440150"/>
            <a:ext cx="539345" cy="923330"/>
          </a:xfrm>
          <a:prstGeom prst="rect">
            <a:avLst/>
          </a:prstGeom>
          <a:noFill/>
        </p:spPr>
        <p:txBody>
          <a:bodyPr wrap="square" rtlCol="0">
            <a:spAutoFit/>
          </a:bodyPr>
          <a:lstStyle/>
          <a:p>
            <a:r>
              <a:rPr lang="en-US" altLang="zh-CN" sz="5400" dirty="0" smtClean="0"/>
              <a:t>…</a:t>
            </a:r>
            <a:endParaRPr lang="zh-CN" altLang="en-US" sz="5400" dirty="0"/>
          </a:p>
        </p:txBody>
      </p:sp>
      <p:sp>
        <p:nvSpPr>
          <p:cNvPr id="14" name="TextBox 13"/>
          <p:cNvSpPr txBox="1"/>
          <p:nvPr/>
        </p:nvSpPr>
        <p:spPr>
          <a:xfrm>
            <a:off x="5436096" y="2348331"/>
            <a:ext cx="1800200" cy="1200329"/>
          </a:xfrm>
          <a:prstGeom prst="rect">
            <a:avLst/>
          </a:prstGeom>
          <a:noFill/>
        </p:spPr>
        <p:txBody>
          <a:bodyPr wrap="square" rtlCol="0">
            <a:spAutoFit/>
          </a:bodyPr>
          <a:lstStyle/>
          <a:p>
            <a:r>
              <a:rPr lang="en-US" altLang="zh-CN" sz="7200" dirty="0" smtClean="0">
                <a:solidFill>
                  <a:srgbClr val="FF0000"/>
                </a:solidFill>
              </a:rPr>
              <a:t>1/n</a:t>
            </a:r>
            <a:endParaRPr lang="zh-CN" altLang="en-US" sz="7200" dirty="0">
              <a:solidFill>
                <a:srgbClr val="FF0000"/>
              </a:solidFill>
            </a:endParaRPr>
          </a:p>
        </p:txBody>
      </p:sp>
      <p:grpSp>
        <p:nvGrpSpPr>
          <p:cNvPr id="17" name="组合 16"/>
          <p:cNvGrpSpPr/>
          <p:nvPr/>
        </p:nvGrpSpPr>
        <p:grpSpPr>
          <a:xfrm>
            <a:off x="1442602" y="5376748"/>
            <a:ext cx="6256614" cy="1006260"/>
            <a:chOff x="940865" y="0"/>
            <a:chExt cx="7223201" cy="1006260"/>
          </a:xfrm>
          <a:scene3d>
            <a:camera prst="orthographicFront"/>
            <a:lightRig rig="flat" dir="t"/>
          </a:scene3d>
        </p:grpSpPr>
        <p:sp>
          <p:nvSpPr>
            <p:cNvPr id="18" name="圆角矩形 17"/>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9"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190265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3" name="图片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38670" y="866490"/>
            <a:ext cx="700493" cy="464232"/>
          </a:xfrm>
          <a:prstGeom prst="rect">
            <a:avLst/>
          </a:prstGeom>
        </p:spPr>
      </p:pic>
      <p:sp>
        <p:nvSpPr>
          <p:cNvPr id="2" name="TextBox 1"/>
          <p:cNvSpPr txBox="1"/>
          <p:nvPr/>
        </p:nvSpPr>
        <p:spPr>
          <a:xfrm>
            <a:off x="5328798" y="440150"/>
            <a:ext cx="539345" cy="923330"/>
          </a:xfrm>
          <a:prstGeom prst="rect">
            <a:avLst/>
          </a:prstGeom>
          <a:noFill/>
        </p:spPr>
        <p:txBody>
          <a:bodyPr wrap="square" rtlCol="0">
            <a:spAutoFit/>
          </a:bodyPr>
          <a:lstStyle/>
          <a:p>
            <a:r>
              <a:rPr lang="en-US" altLang="zh-CN" sz="5400" dirty="0" smtClean="0"/>
              <a:t>…</a:t>
            </a:r>
            <a:endParaRPr lang="zh-CN" altLang="en-US" sz="5400" dirty="0"/>
          </a:p>
        </p:txBody>
      </p:sp>
      <p:sp>
        <p:nvSpPr>
          <p:cNvPr id="8" name="三十二角星 7"/>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a:t>
            </a:r>
            <a:endParaRPr lang="zh-CN" altLang="en-US" sz="4400" b="1" dirty="0"/>
          </a:p>
        </p:txBody>
      </p:sp>
      <p:pic>
        <p:nvPicPr>
          <p:cNvPr id="4813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4577" y="1772816"/>
            <a:ext cx="3182289" cy="2706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74594" y="1772816"/>
            <a:ext cx="3149865" cy="264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066853" y="2508045"/>
            <a:ext cx="1261945" cy="923330"/>
          </a:xfrm>
          <a:prstGeom prst="rect">
            <a:avLst/>
          </a:prstGeom>
          <a:noFill/>
        </p:spPr>
        <p:txBody>
          <a:bodyPr wrap="square" rtlCol="0">
            <a:spAutoFit/>
          </a:bodyPr>
          <a:lstStyle/>
          <a:p>
            <a:r>
              <a:rPr lang="en-US" altLang="zh-CN" sz="5400" b="1" dirty="0" smtClean="0">
                <a:solidFill>
                  <a:srgbClr val="FFC000"/>
                </a:solidFill>
              </a:rPr>
              <a:t>OR</a:t>
            </a:r>
            <a:endParaRPr lang="zh-CN" altLang="en-US" sz="5400" b="1" dirty="0">
              <a:solidFill>
                <a:srgbClr val="FFC000"/>
              </a:solidFill>
            </a:endParaRPr>
          </a:p>
        </p:txBody>
      </p:sp>
      <p:sp>
        <p:nvSpPr>
          <p:cNvPr id="19" name="矩形 18"/>
          <p:cNvSpPr/>
          <p:nvPr/>
        </p:nvSpPr>
        <p:spPr>
          <a:xfrm>
            <a:off x="2331101" y="5013176"/>
            <a:ext cx="4561633" cy="1077218"/>
          </a:xfrm>
          <a:prstGeom prst="rect">
            <a:avLst/>
          </a:prstGeom>
        </p:spPr>
        <p:txBody>
          <a:bodyPr wrap="none">
            <a:spAutoFit/>
          </a:bodyPr>
          <a:lstStyle/>
          <a:p>
            <a:r>
              <a:rPr lang="en-US" altLang="zh-CN" sz="32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What’s the difference?</a:t>
            </a:r>
          </a:p>
          <a:p>
            <a:r>
              <a:rPr lang="en-US" altLang="zh-CN" sz="32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Are they problematic?</a:t>
            </a:r>
            <a:endParaRPr lang="zh-CN" altLang="en-US" sz="3200" b="1"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pic>
        <p:nvPicPr>
          <p:cNvPr id="21"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4797507"/>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57442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8665" y="1718465"/>
            <a:ext cx="8964488" cy="328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0" name="图片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1" name="图片 10"/>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2" name="图片 1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238670" y="866490"/>
            <a:ext cx="700493" cy="464232"/>
          </a:xfrm>
          <a:prstGeom prst="rect">
            <a:avLst/>
          </a:prstGeom>
        </p:spPr>
      </p:pic>
      <p:sp>
        <p:nvSpPr>
          <p:cNvPr id="13" name="TextBox 12"/>
          <p:cNvSpPr txBox="1"/>
          <p:nvPr/>
        </p:nvSpPr>
        <p:spPr>
          <a:xfrm>
            <a:off x="5328798" y="440150"/>
            <a:ext cx="539345" cy="923330"/>
          </a:xfrm>
          <a:prstGeom prst="rect">
            <a:avLst/>
          </a:prstGeom>
          <a:noFill/>
        </p:spPr>
        <p:txBody>
          <a:bodyPr wrap="square" rtlCol="0">
            <a:spAutoFit/>
          </a:bodyPr>
          <a:lstStyle/>
          <a:p>
            <a:r>
              <a:rPr lang="en-US" altLang="zh-CN" sz="5400" dirty="0" smtClean="0"/>
              <a:t>…</a:t>
            </a:r>
            <a:endParaRPr lang="zh-CN" altLang="en-US" sz="5400" dirty="0"/>
          </a:p>
        </p:txBody>
      </p:sp>
      <p:sp>
        <p:nvSpPr>
          <p:cNvPr id="14" name="三十二角星 13"/>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a:t>
            </a:r>
            <a:endParaRPr lang="zh-CN" altLang="en-US" sz="4400" b="1" dirty="0"/>
          </a:p>
        </p:txBody>
      </p:sp>
      <p:sp>
        <p:nvSpPr>
          <p:cNvPr id="4" name="矩形 3"/>
          <p:cNvSpPr/>
          <p:nvPr/>
        </p:nvSpPr>
        <p:spPr>
          <a:xfrm>
            <a:off x="469136" y="2276872"/>
            <a:ext cx="8352928" cy="3170099"/>
          </a:xfrm>
          <a:prstGeom prst="rect">
            <a:avLst/>
          </a:prstGeom>
        </p:spPr>
        <p:txBody>
          <a:bodyPr wrap="square">
            <a:spAutoFit/>
          </a:bodyPr>
          <a:lstStyle/>
          <a:p>
            <a:r>
              <a:rPr lang="en-US" altLang="zh-CN" sz="2000" b="1" dirty="0"/>
              <a:t>Explanation</a:t>
            </a:r>
            <a:r>
              <a:rPr lang="en-US" altLang="zh-CN" sz="2000" dirty="0"/>
              <a:t/>
            </a:r>
            <a:br>
              <a:rPr lang="en-US" altLang="zh-CN" sz="2000" dirty="0"/>
            </a:br>
            <a:r>
              <a:rPr lang="en-US" altLang="zh-CN" sz="2000" dirty="0"/>
              <a:t>The size of the indicated variable or array appears to be changing with each loop iteration. Commonly, this message appears because an array is growing by assignment or concatenation. Growing an array by assignment or concatenation can be expensive. For large arrays, MATLAB must allocate a new block of memory and copy the older array contents to the new array as it makes each assignment. Programs that change a variable's size in this way can spend most of their run time in this inefficient activity. </a:t>
            </a:r>
          </a:p>
          <a:p>
            <a:r>
              <a:rPr lang="en-US" altLang="zh-CN" sz="2000" dirty="0"/>
              <a:t>For the same reasons, there is significant overhead in shrinking an array or in changing the size of a variable on each iteration. </a:t>
            </a:r>
          </a:p>
        </p:txBody>
      </p:sp>
    </p:spTree>
    <p:extLst>
      <p:ext uri="{BB962C8B-B14F-4D97-AF65-F5344CB8AC3E}">
        <p14:creationId xmlns:p14="http://schemas.microsoft.com/office/powerpoint/2010/main" val="42076332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0" name="图片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1" name="图片 10"/>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2" name="图片 1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38670" y="866490"/>
            <a:ext cx="700493" cy="464232"/>
          </a:xfrm>
          <a:prstGeom prst="rect">
            <a:avLst/>
          </a:prstGeom>
        </p:spPr>
      </p:pic>
      <p:sp>
        <p:nvSpPr>
          <p:cNvPr id="13" name="TextBox 12"/>
          <p:cNvSpPr txBox="1"/>
          <p:nvPr/>
        </p:nvSpPr>
        <p:spPr>
          <a:xfrm>
            <a:off x="5328798" y="440150"/>
            <a:ext cx="539345" cy="923330"/>
          </a:xfrm>
          <a:prstGeom prst="rect">
            <a:avLst/>
          </a:prstGeom>
          <a:noFill/>
        </p:spPr>
        <p:txBody>
          <a:bodyPr wrap="square" rtlCol="0">
            <a:spAutoFit/>
          </a:bodyPr>
          <a:lstStyle/>
          <a:p>
            <a:r>
              <a:rPr lang="en-US" altLang="zh-CN" sz="5400" dirty="0" smtClean="0"/>
              <a:t>…</a:t>
            </a:r>
            <a:endParaRPr lang="zh-CN" altLang="en-US" sz="5400" dirty="0"/>
          </a:p>
        </p:txBody>
      </p:sp>
      <p:sp>
        <p:nvSpPr>
          <p:cNvPr id="14" name="三十二角星 13"/>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a:t>
            </a:r>
            <a:endParaRPr lang="zh-CN" altLang="en-US" sz="4400" b="1" dirty="0"/>
          </a:p>
        </p:txBody>
      </p:sp>
      <p:pic>
        <p:nvPicPr>
          <p:cNvPr id="5017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7381" y="2123140"/>
            <a:ext cx="329497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87590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4077072"/>
            <a:ext cx="7848872" cy="2062103"/>
          </a:xfrm>
          <a:prstGeom prst="rect">
            <a:avLst/>
          </a:prstGeom>
        </p:spPr>
        <p:txBody>
          <a:bodyPr wrap="square">
            <a:spAutoFit/>
          </a:bodyPr>
          <a:lstStyle/>
          <a:p>
            <a:r>
              <a:rPr lang="en-US" altLang="zh-CN" sz="3200" dirty="0">
                <a:latin typeface="Arial" pitchFamily="34" charset="0"/>
                <a:cs typeface="Arial" pitchFamily="34" charset="0"/>
              </a:rPr>
              <a:t>Now that we can establish the robot's initial belief about its location in the world, we want </a:t>
            </a:r>
            <a:r>
              <a:rPr lang="en-US" altLang="zh-CN" sz="3200" dirty="0" smtClean="0">
                <a:latin typeface="Arial" pitchFamily="34" charset="0"/>
                <a:cs typeface="Arial" pitchFamily="34" charset="0"/>
              </a:rPr>
              <a:t>to update </a:t>
            </a:r>
            <a:r>
              <a:rPr lang="en-US" altLang="zh-CN" sz="3200" dirty="0">
                <a:latin typeface="Arial" pitchFamily="34" charset="0"/>
                <a:cs typeface="Arial" pitchFamily="34" charset="0"/>
              </a:rPr>
              <a:t>these beliefs given a measurement from the robot's sensors.</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spTree>
    <p:extLst>
      <p:ext uri="{BB962C8B-B14F-4D97-AF65-F5344CB8AC3E}">
        <p14:creationId xmlns:p14="http://schemas.microsoft.com/office/powerpoint/2010/main" val="25501799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14205" y="5013176"/>
            <a:ext cx="7848872" cy="1077218"/>
          </a:xfrm>
          <a:prstGeom prst="rect">
            <a:avLst/>
          </a:prstGeom>
        </p:spPr>
        <p:txBody>
          <a:bodyPr wrap="square">
            <a:spAutoFit/>
          </a:bodyPr>
          <a:lstStyle/>
          <a:p>
            <a:r>
              <a:rPr lang="en-US" altLang="zh-CN" sz="3200" dirty="0">
                <a:latin typeface="Arial" pitchFamily="34" charset="0"/>
                <a:cs typeface="Arial" pitchFamily="34" charset="0"/>
              </a:rPr>
              <a:t>Let's assume 2 of those cells are colored </a:t>
            </a:r>
            <a:r>
              <a:rPr lang="en-US" altLang="zh-CN" sz="3200" b="1" dirty="0">
                <a:solidFill>
                  <a:srgbClr val="FF0000"/>
                </a:solidFill>
                <a:latin typeface="Arial" pitchFamily="34" charset="0"/>
                <a:cs typeface="Arial" pitchFamily="34" charset="0"/>
              </a:rPr>
              <a:t>red</a:t>
            </a:r>
            <a:r>
              <a:rPr lang="en-US" altLang="zh-CN" sz="3200" dirty="0">
                <a:latin typeface="Arial" pitchFamily="34" charset="0"/>
                <a:cs typeface="Arial" pitchFamily="34" charset="0"/>
              </a:rPr>
              <a:t> whereas the other 3 are </a:t>
            </a:r>
            <a:r>
              <a:rPr lang="en-US" altLang="zh-CN" sz="3200" b="1" dirty="0">
                <a:solidFill>
                  <a:srgbClr val="00B050"/>
                </a:solidFill>
                <a:latin typeface="Arial" pitchFamily="34" charset="0"/>
                <a:cs typeface="Arial" pitchFamily="34" charset="0"/>
              </a:rPr>
              <a:t>green</a:t>
            </a:r>
            <a:r>
              <a:rPr lang="en-US" altLang="zh-CN" sz="3200" dirty="0">
                <a:latin typeface="Arial" pitchFamily="34" charset="0"/>
                <a:cs typeface="Arial" pitchFamily="34" charset="0"/>
              </a:rPr>
              <a:t>.</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spTree>
    <p:extLst>
      <p:ext uri="{BB962C8B-B14F-4D97-AF65-F5344CB8AC3E}">
        <p14:creationId xmlns:p14="http://schemas.microsoft.com/office/powerpoint/2010/main" val="32233367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844824"/>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a:solidFill>
                  <a:srgbClr val="00B050"/>
                </a:solidFill>
                <a:effectLst>
                  <a:outerShdw blurRad="38100" dist="38100" dir="2700000" algn="tl">
                    <a:srgbClr val="000000">
                      <a:alpha val="43137"/>
                    </a:srgbClr>
                  </a:outerShdw>
                </a:effectLst>
                <a:latin typeface="Comic Sans MS" pitchFamily="66" charset="0"/>
                <a:cs typeface="Arial" pitchFamily="34" charset="0"/>
              </a:rPr>
              <a:t>Localization with Histogram Filter</a:t>
            </a:r>
            <a:endPar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5937" y="4365104"/>
            <a:ext cx="7669944" cy="1569660"/>
          </a:xfrm>
          <a:prstGeom prst="rect">
            <a:avLst/>
          </a:prstGeom>
        </p:spPr>
        <p:txBody>
          <a:bodyPr wrap="square">
            <a:spAutoFit/>
          </a:bodyPr>
          <a:lstStyle/>
          <a:p>
            <a:r>
              <a:rPr lang="en-US" altLang="zh-CN" sz="3200" dirty="0" smtClean="0">
                <a:latin typeface="Arial" pitchFamily="34" charset="0"/>
                <a:cs typeface="Arial" pitchFamily="34" charset="0"/>
              </a:rPr>
              <a:t>Sensors </a:t>
            </a:r>
            <a:r>
              <a:rPr lang="en-US" altLang="zh-CN" sz="3200" dirty="0">
                <a:latin typeface="Arial" pitchFamily="34" charset="0"/>
                <a:cs typeface="Arial" pitchFamily="34" charset="0"/>
              </a:rPr>
              <a:t>are incorrect, so we do not want to </a:t>
            </a:r>
            <a:r>
              <a:rPr lang="en-US" altLang="zh-CN" sz="3200" dirty="0" smtClean="0">
                <a:latin typeface="Arial" pitchFamily="34" charset="0"/>
                <a:cs typeface="Arial" pitchFamily="34" charset="0"/>
              </a:rPr>
              <a:t>multiply the </a:t>
            </a:r>
            <a:r>
              <a:rPr lang="en-US" altLang="zh-CN" sz="3200" dirty="0">
                <a:latin typeface="Arial" pitchFamily="34" charset="0"/>
                <a:cs typeface="Arial" pitchFamily="34" charset="0"/>
              </a:rPr>
              <a:t>green cell probability by </a:t>
            </a:r>
            <a:r>
              <a:rPr lang="en-US" altLang="zh-CN" sz="3200" dirty="0" smtClean="0">
                <a:latin typeface="Arial" pitchFamily="34" charset="0"/>
                <a:cs typeface="Arial" pitchFamily="34" charset="0"/>
              </a:rPr>
              <a:t>zero. Instead, we multiply it by 0.2!</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620866" y="1898060"/>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554685" y="33569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2910221" y="2597159"/>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4066852" y="2255391"/>
            <a:ext cx="4249564" cy="1749673"/>
          </a:xfrm>
          <a:prstGeom prst="cloudCallout">
            <a:avLst>
              <a:gd name="adj1" fmla="val -67855"/>
              <a:gd name="adj2" fmla="val -4432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b="1" dirty="0" smtClean="0">
                <a:solidFill>
                  <a:srgbClr val="FF0000"/>
                </a:solidFill>
              </a:rPr>
              <a:t>Red cell * 0.6</a:t>
            </a:r>
          </a:p>
          <a:p>
            <a:pPr algn="ctr"/>
            <a:r>
              <a:rPr lang="en-US" altLang="zh-CN" sz="2800" b="1" dirty="0" smtClean="0">
                <a:solidFill>
                  <a:srgbClr val="00B050"/>
                </a:solidFill>
              </a:rPr>
              <a:t>Green cell  *0.2</a:t>
            </a:r>
            <a:endParaRPr lang="zh-CN" altLang="en-US" sz="2800" b="1" dirty="0">
              <a:solidFill>
                <a:srgbClr val="00B050"/>
              </a:solidFill>
            </a:endParaRPr>
          </a:p>
        </p:txBody>
      </p:sp>
    </p:spTree>
    <p:extLst>
      <p:ext uri="{BB962C8B-B14F-4D97-AF65-F5344CB8AC3E}">
        <p14:creationId xmlns:p14="http://schemas.microsoft.com/office/powerpoint/2010/main" val="396341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02355" y="4618255"/>
            <a:ext cx="6355252" cy="1754326"/>
          </a:xfrm>
          <a:prstGeom prst="rect">
            <a:avLst/>
          </a:prstGeom>
        </p:spPr>
        <p:txBody>
          <a:bodyPr wrap="square">
            <a:spAutoFit/>
          </a:bodyPr>
          <a:lstStyle/>
          <a:p>
            <a:r>
              <a:rPr lang="en-US" altLang="zh-CN"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What are the probabilities that the robot is in a red cell and the green cell?</a:t>
            </a:r>
            <a:endParaRPr lang="zh-CN" altLang="en-US" sz="3600" b="1"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pic>
        <p:nvPicPr>
          <p:cNvPr id="24"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669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71466" y="4710588"/>
            <a:ext cx="6788877" cy="1815882"/>
          </a:xfrm>
          <a:prstGeom prst="rect">
            <a:avLst/>
          </a:prstGeom>
        </p:spPr>
        <p:txBody>
          <a:bodyPr wrap="square">
            <a:spAutoFit/>
          </a:bodyPr>
          <a:lstStyle/>
          <a:p>
            <a:r>
              <a:rPr lang="en-US" altLang="zh-CN" sz="2800" dirty="0">
                <a:solidFill>
                  <a:srgbClr val="0070C0"/>
                </a:solidFill>
                <a:latin typeface="Arial" pitchFamily="34" charset="0"/>
                <a:cs typeface="Arial" pitchFamily="34" charset="0"/>
              </a:rPr>
              <a:t>Find the probability for each cell by multiplying the previous </a:t>
            </a:r>
            <a:r>
              <a:rPr lang="en-US" altLang="zh-CN" sz="2800" dirty="0" smtClean="0">
                <a:solidFill>
                  <a:srgbClr val="0070C0"/>
                </a:solidFill>
                <a:latin typeface="Arial" pitchFamily="34" charset="0"/>
                <a:cs typeface="Arial" pitchFamily="34" charset="0"/>
              </a:rPr>
              <a:t>by </a:t>
            </a:r>
            <a:r>
              <a:rPr lang="en-US" altLang="zh-CN" sz="2800" dirty="0">
                <a:solidFill>
                  <a:srgbClr val="0070C0"/>
                </a:solidFill>
                <a:latin typeface="Arial" pitchFamily="34" charset="0"/>
                <a:cs typeface="Arial" pitchFamily="34" charset="0"/>
              </a:rPr>
              <a:t>the </a:t>
            </a:r>
            <a:r>
              <a:rPr lang="en-US" altLang="zh-CN" sz="2800" dirty="0" smtClean="0">
                <a:solidFill>
                  <a:srgbClr val="0070C0"/>
                </a:solidFill>
                <a:latin typeface="Arial" pitchFamily="34" charset="0"/>
                <a:cs typeface="Arial" pitchFamily="34" charset="0"/>
              </a:rPr>
              <a:t>new factor</a:t>
            </a:r>
            <a:r>
              <a:rPr lang="en-US" altLang="zh-CN" sz="2800" dirty="0">
                <a:solidFill>
                  <a:srgbClr val="0070C0"/>
                </a:solidFill>
                <a:latin typeface="Arial" pitchFamily="34" charset="0"/>
                <a:cs typeface="Arial" pitchFamily="34" charset="0"/>
              </a:rPr>
              <a:t>, whose value depends on the color of the cells.</a:t>
            </a:r>
            <a:endParaRPr lang="zh-CN" altLang="en-US" sz="2800" dirty="0">
              <a:solidFill>
                <a:srgbClr val="0070C0"/>
              </a:solidFill>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Tree>
    <p:extLst>
      <p:ext uri="{BB962C8B-B14F-4D97-AF65-F5344CB8AC3E}">
        <p14:creationId xmlns:p14="http://schemas.microsoft.com/office/powerpoint/2010/main" val="345599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61524" y="4680036"/>
            <a:ext cx="7072534" cy="1569660"/>
          </a:xfrm>
          <a:prstGeom prst="rect">
            <a:avLst/>
          </a:prstGeom>
        </p:spPr>
        <p:txBody>
          <a:bodyPr wrap="square">
            <a:spAutoFit/>
          </a:bodyPr>
          <a:lstStyle/>
          <a:p>
            <a:r>
              <a:rPr lang="en-US" altLang="zh-CN" sz="48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Is this a valid probability distribution?</a:t>
            </a:r>
            <a:endParaRPr lang="zh-CN" altLang="en-US" sz="4800" b="1"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pic>
        <p:nvPicPr>
          <p:cNvPr id="24"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Tree>
    <p:extLst>
      <p:ext uri="{BB962C8B-B14F-4D97-AF65-F5344CB8AC3E}">
        <p14:creationId xmlns:p14="http://schemas.microsoft.com/office/powerpoint/2010/main" val="35909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9455" y="5013176"/>
            <a:ext cx="8561630" cy="830997"/>
          </a:xfrm>
          <a:prstGeom prst="rect">
            <a:avLst/>
          </a:prstGeom>
        </p:spPr>
        <p:txBody>
          <a:bodyPr wrap="square">
            <a:spAutoFit/>
          </a:bodyPr>
          <a:lstStyle/>
          <a:p>
            <a:r>
              <a:rPr lang="en-US" altLang="zh-CN" sz="4800" i="1" dirty="0" smtClean="0">
                <a:solidFill>
                  <a:srgbClr val="0070C0"/>
                </a:solidFill>
                <a:effectLst>
                  <a:outerShdw blurRad="38100" dist="38100" dir="2700000" algn="tl">
                    <a:srgbClr val="000000">
                      <a:alpha val="43137"/>
                    </a:srgbClr>
                  </a:outerShdw>
                </a:effectLst>
                <a:latin typeface="Arial" pitchFamily="34" charset="0"/>
                <a:cs typeface="Arial" pitchFamily="34" charset="0"/>
              </a:rPr>
              <a:t>NO</a:t>
            </a:r>
            <a:r>
              <a:rPr lang="en-US" altLang="zh-CN" sz="4800" i="1" dirty="0">
                <a:solidFill>
                  <a:srgbClr val="0070C0"/>
                </a:solidFill>
                <a:effectLst>
                  <a:outerShdw blurRad="38100" dist="38100" dir="2700000" algn="tl">
                    <a:srgbClr val="000000">
                      <a:alpha val="43137"/>
                    </a:srgbClr>
                  </a:outerShdw>
                </a:effectLst>
                <a:latin typeface="Arial" pitchFamily="34" charset="0"/>
                <a:cs typeface="Arial" pitchFamily="34" charset="0"/>
              </a:rPr>
              <a:t>! they do not add up to one.</a:t>
            </a:r>
            <a:endParaRPr lang="zh-CN" altLang="en-US" sz="4800" i="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0" name="矩形 29"/>
          <p:cNvSpPr/>
          <p:nvPr/>
        </p:nvSpPr>
        <p:spPr>
          <a:xfrm>
            <a:off x="2523935" y="3089819"/>
            <a:ext cx="4312670" cy="584775"/>
          </a:xfrm>
          <a:prstGeom prst="rect">
            <a:avLst/>
          </a:prstGeom>
        </p:spPr>
        <p:txBody>
          <a:bodyPr wrap="square">
            <a:spAutoFit/>
          </a:bodyPr>
          <a:lstStyle/>
          <a:p>
            <a:r>
              <a:rPr lang="en-US" altLang="zh-CN" sz="3200" dirty="0" smtClean="0">
                <a:latin typeface="Arial" pitchFamily="34" charset="0"/>
                <a:cs typeface="Arial" pitchFamily="34" charset="0"/>
              </a:rPr>
              <a:t>0.04*3+0.12*2 = </a:t>
            </a:r>
            <a:r>
              <a:rPr lang="en-US" altLang="zh-CN" sz="3200" dirty="0" smtClean="0">
                <a:solidFill>
                  <a:srgbClr val="FF0000"/>
                </a:solidFill>
                <a:latin typeface="Arial" pitchFamily="34" charset="0"/>
                <a:cs typeface="Arial" pitchFamily="34" charset="0"/>
              </a:rPr>
              <a:t>0.36</a:t>
            </a:r>
            <a:endParaRPr lang="zh-CN" altLang="en-US" sz="32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8939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50629" y="5229200"/>
            <a:ext cx="6788877" cy="769441"/>
          </a:xfrm>
          <a:prstGeom prst="rect">
            <a:avLst/>
          </a:prstGeom>
        </p:spPr>
        <p:txBody>
          <a:bodyPr wrap="square">
            <a:spAutoFit/>
          </a:bodyPr>
          <a:lstStyle/>
          <a:p>
            <a:r>
              <a:rPr lang="en-US" altLang="zh-CN" sz="4400" dirty="0" smtClean="0">
                <a:solidFill>
                  <a:srgbClr val="FF0000"/>
                </a:solidFill>
                <a:latin typeface="Arial" pitchFamily="34" charset="0"/>
                <a:cs typeface="Arial" pitchFamily="34" charset="0"/>
              </a:rPr>
              <a:t>How can we normalize it?</a:t>
            </a:r>
            <a:endParaRPr lang="zh-CN" altLang="en-US" sz="4400" dirty="0">
              <a:solidFill>
                <a:srgbClr val="FF0000"/>
              </a:solidFill>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0" name="矩形 29"/>
          <p:cNvSpPr/>
          <p:nvPr/>
        </p:nvSpPr>
        <p:spPr>
          <a:xfrm>
            <a:off x="2554685" y="3922992"/>
            <a:ext cx="4312670" cy="584775"/>
          </a:xfrm>
          <a:prstGeom prst="rect">
            <a:avLst/>
          </a:prstGeom>
        </p:spPr>
        <p:txBody>
          <a:bodyPr wrap="square">
            <a:spAutoFit/>
          </a:bodyPr>
          <a:lstStyle/>
          <a:p>
            <a:r>
              <a:rPr lang="en-US" altLang="zh-CN" sz="3200" dirty="0" smtClean="0">
                <a:latin typeface="Arial" pitchFamily="34" charset="0"/>
                <a:cs typeface="Arial" pitchFamily="34" charset="0"/>
              </a:rPr>
              <a:t>0.04*3+0.12*2 = </a:t>
            </a:r>
            <a:r>
              <a:rPr lang="en-US" altLang="zh-CN" sz="3200" dirty="0" smtClean="0">
                <a:solidFill>
                  <a:srgbClr val="FF0000"/>
                </a:solidFill>
                <a:latin typeface="Arial" pitchFamily="34" charset="0"/>
                <a:cs typeface="Arial" pitchFamily="34" charset="0"/>
              </a:rPr>
              <a:t>0.36</a:t>
            </a:r>
            <a:endParaRPr lang="zh-CN" altLang="en-US" sz="3200" dirty="0">
              <a:solidFill>
                <a:srgbClr val="FF0000"/>
              </a:solidFill>
              <a:latin typeface="Arial" pitchFamily="34" charset="0"/>
              <a:cs typeface="Arial" pitchFamily="34" charset="0"/>
            </a:endParaRPr>
          </a:p>
        </p:txBody>
      </p:sp>
      <p:pic>
        <p:nvPicPr>
          <p:cNvPr id="31"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2054509"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3" name="矩形 32"/>
          <p:cNvSpPr/>
          <p:nvPr/>
        </p:nvSpPr>
        <p:spPr>
          <a:xfrm>
            <a:off x="3062621"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4" name="矩形 33"/>
          <p:cNvSpPr/>
          <p:nvPr/>
        </p:nvSpPr>
        <p:spPr>
          <a:xfrm>
            <a:off x="4070733"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5" name="矩形 34"/>
          <p:cNvSpPr/>
          <p:nvPr/>
        </p:nvSpPr>
        <p:spPr>
          <a:xfrm>
            <a:off x="5078845"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6" name="矩形 35"/>
          <p:cNvSpPr/>
          <p:nvPr/>
        </p:nvSpPr>
        <p:spPr>
          <a:xfrm>
            <a:off x="6077152"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Tree>
    <p:extLst>
      <p:ext uri="{BB962C8B-B14F-4D97-AF65-F5344CB8AC3E}">
        <p14:creationId xmlns:p14="http://schemas.microsoft.com/office/powerpoint/2010/main" val="160107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0" name="矩形 29"/>
          <p:cNvSpPr/>
          <p:nvPr/>
        </p:nvSpPr>
        <p:spPr>
          <a:xfrm>
            <a:off x="2554685" y="3922992"/>
            <a:ext cx="4312670" cy="584775"/>
          </a:xfrm>
          <a:prstGeom prst="rect">
            <a:avLst/>
          </a:prstGeom>
        </p:spPr>
        <p:txBody>
          <a:bodyPr wrap="square">
            <a:spAutoFit/>
          </a:bodyPr>
          <a:lstStyle/>
          <a:p>
            <a:r>
              <a:rPr lang="en-US" altLang="zh-CN" sz="3200" dirty="0" smtClean="0">
                <a:latin typeface="Arial" pitchFamily="34" charset="0"/>
                <a:cs typeface="Arial" pitchFamily="34" charset="0"/>
              </a:rPr>
              <a:t>0.04*3+0.12*2 = </a:t>
            </a:r>
            <a:r>
              <a:rPr lang="en-US" altLang="zh-CN" sz="3200" dirty="0" smtClean="0">
                <a:solidFill>
                  <a:srgbClr val="FF0000"/>
                </a:solidFill>
                <a:latin typeface="Arial" pitchFamily="34" charset="0"/>
                <a:cs typeface="Arial" pitchFamily="34" charset="0"/>
              </a:rPr>
              <a:t>0.36</a:t>
            </a:r>
            <a:endParaRPr lang="zh-CN" altLang="en-US" sz="3200" dirty="0">
              <a:solidFill>
                <a:srgbClr val="FF0000"/>
              </a:solidFill>
              <a:latin typeface="Arial" pitchFamily="34" charset="0"/>
              <a:cs typeface="Arial" pitchFamily="34" charset="0"/>
            </a:endParaRPr>
          </a:p>
        </p:txBody>
      </p:sp>
      <p:sp>
        <p:nvSpPr>
          <p:cNvPr id="32" name="矩形 31"/>
          <p:cNvSpPr/>
          <p:nvPr/>
        </p:nvSpPr>
        <p:spPr>
          <a:xfrm>
            <a:off x="2054509"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3" name="矩形 32"/>
          <p:cNvSpPr/>
          <p:nvPr/>
        </p:nvSpPr>
        <p:spPr>
          <a:xfrm>
            <a:off x="3062621"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4" name="矩形 33"/>
          <p:cNvSpPr/>
          <p:nvPr/>
        </p:nvSpPr>
        <p:spPr>
          <a:xfrm>
            <a:off x="4070733"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5" name="矩形 34"/>
          <p:cNvSpPr/>
          <p:nvPr/>
        </p:nvSpPr>
        <p:spPr>
          <a:xfrm>
            <a:off x="5078845"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6" name="矩形 35"/>
          <p:cNvSpPr/>
          <p:nvPr/>
        </p:nvSpPr>
        <p:spPr>
          <a:xfrm>
            <a:off x="6077152"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7" name="矩形 36"/>
          <p:cNvSpPr/>
          <p:nvPr/>
        </p:nvSpPr>
        <p:spPr>
          <a:xfrm>
            <a:off x="1465593" y="5242411"/>
            <a:ext cx="6788877" cy="646331"/>
          </a:xfrm>
          <a:prstGeom prst="rect">
            <a:avLst/>
          </a:prstGeom>
        </p:spPr>
        <p:txBody>
          <a:bodyPr wrap="square">
            <a:spAutoFit/>
          </a:bodyPr>
          <a:lstStyle/>
          <a:p>
            <a:r>
              <a:rPr lang="en-US" altLang="zh-CN" sz="3600" dirty="0" smtClean="0">
                <a:solidFill>
                  <a:srgbClr val="0070C0"/>
                </a:solidFill>
                <a:latin typeface="Arial" pitchFamily="34" charset="0"/>
                <a:cs typeface="Arial" pitchFamily="34" charset="0"/>
              </a:rPr>
              <a:t>Divide each of them by the sum!</a:t>
            </a:r>
            <a:endParaRPr lang="zh-CN" altLang="en-US" sz="3600" dirty="0">
              <a:solidFill>
                <a:srgbClr val="0070C0"/>
              </a:solidFill>
              <a:latin typeface="Arial" pitchFamily="34" charset="0"/>
              <a:cs typeface="Arial" pitchFamily="34" charset="0"/>
            </a:endParaRPr>
          </a:p>
        </p:txBody>
      </p:sp>
    </p:spTree>
    <p:extLst>
      <p:ext uri="{BB962C8B-B14F-4D97-AF65-F5344CB8AC3E}">
        <p14:creationId xmlns:p14="http://schemas.microsoft.com/office/powerpoint/2010/main" val="428935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2" name="矩形 31"/>
          <p:cNvSpPr/>
          <p:nvPr/>
        </p:nvSpPr>
        <p:spPr>
          <a:xfrm>
            <a:off x="2054509"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3" name="矩形 32"/>
          <p:cNvSpPr/>
          <p:nvPr/>
        </p:nvSpPr>
        <p:spPr>
          <a:xfrm>
            <a:off x="3062621"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4" name="矩形 33"/>
          <p:cNvSpPr/>
          <p:nvPr/>
        </p:nvSpPr>
        <p:spPr>
          <a:xfrm>
            <a:off x="4070733"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5" name="矩形 34"/>
          <p:cNvSpPr/>
          <p:nvPr/>
        </p:nvSpPr>
        <p:spPr>
          <a:xfrm>
            <a:off x="5078845"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6" name="矩形 35"/>
          <p:cNvSpPr/>
          <p:nvPr/>
        </p:nvSpPr>
        <p:spPr>
          <a:xfrm>
            <a:off x="6077152"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7" name="矩形 36"/>
          <p:cNvSpPr/>
          <p:nvPr/>
        </p:nvSpPr>
        <p:spPr>
          <a:xfrm>
            <a:off x="2056885" y="5047614"/>
            <a:ext cx="6788877" cy="646331"/>
          </a:xfrm>
          <a:prstGeom prst="rect">
            <a:avLst/>
          </a:prstGeom>
        </p:spPr>
        <p:txBody>
          <a:bodyPr wrap="square">
            <a:spAutoFit/>
          </a:bodyPr>
          <a:lstStyle/>
          <a:p>
            <a:r>
              <a:rPr lang="en-US" altLang="zh-CN" sz="3600" dirty="0" smtClean="0">
                <a:solidFill>
                  <a:srgbClr val="FF0000"/>
                </a:solidFill>
                <a:latin typeface="Arial" pitchFamily="34" charset="0"/>
                <a:cs typeface="Arial" pitchFamily="34" charset="0"/>
              </a:rPr>
              <a:t>Which is prior </a:t>
            </a:r>
            <a:r>
              <a:rPr lang="en-US" altLang="zh-CN" sz="3600" dirty="0">
                <a:solidFill>
                  <a:srgbClr val="FF0000"/>
                </a:solidFill>
                <a:latin typeface="Arial" pitchFamily="34" charset="0"/>
                <a:cs typeface="Arial" pitchFamily="34" charset="0"/>
              </a:rPr>
              <a:t>and  </a:t>
            </a:r>
            <a:r>
              <a:rPr lang="en-US" altLang="zh-CN" sz="3600" dirty="0" smtClean="0">
                <a:solidFill>
                  <a:srgbClr val="FF0000"/>
                </a:solidFill>
                <a:latin typeface="Arial" pitchFamily="34" charset="0"/>
                <a:cs typeface="Arial" pitchFamily="34" charset="0"/>
              </a:rPr>
              <a:t>posterior?</a:t>
            </a:r>
            <a:endParaRPr lang="zh-CN" altLang="en-US" sz="3600" dirty="0">
              <a:solidFill>
                <a:srgbClr val="FF0000"/>
              </a:solidFill>
              <a:latin typeface="Arial" pitchFamily="34" charset="0"/>
              <a:cs typeface="Arial" pitchFamily="34" charset="0"/>
            </a:endParaRPr>
          </a:p>
        </p:txBody>
      </p:sp>
      <p:pic>
        <p:nvPicPr>
          <p:cNvPr id="38"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09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32" name="矩形 31"/>
          <p:cNvSpPr/>
          <p:nvPr/>
        </p:nvSpPr>
        <p:spPr>
          <a:xfrm>
            <a:off x="2050629"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3" name="矩形 32"/>
          <p:cNvSpPr/>
          <p:nvPr/>
        </p:nvSpPr>
        <p:spPr>
          <a:xfrm>
            <a:off x="3058741"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4" name="矩形 33"/>
          <p:cNvSpPr/>
          <p:nvPr/>
        </p:nvSpPr>
        <p:spPr>
          <a:xfrm>
            <a:off x="4066853"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5" name="矩形 34"/>
          <p:cNvSpPr/>
          <p:nvPr/>
        </p:nvSpPr>
        <p:spPr>
          <a:xfrm>
            <a:off x="5074965"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6" name="矩形 35"/>
          <p:cNvSpPr/>
          <p:nvPr/>
        </p:nvSpPr>
        <p:spPr>
          <a:xfrm>
            <a:off x="6073272"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10" name="TextBox 9"/>
          <p:cNvSpPr txBox="1"/>
          <p:nvPr/>
        </p:nvSpPr>
        <p:spPr>
          <a:xfrm>
            <a:off x="7308304" y="834306"/>
            <a:ext cx="1296144" cy="523220"/>
          </a:xfrm>
          <a:prstGeom prst="rect">
            <a:avLst/>
          </a:prstGeom>
          <a:noFill/>
        </p:spPr>
        <p:txBody>
          <a:bodyPr wrap="square" rtlCol="0">
            <a:spAutoFit/>
          </a:bodyPr>
          <a:lstStyle/>
          <a:p>
            <a:r>
              <a:rPr lang="en-US" altLang="zh-CN" sz="2800" b="1" dirty="0" smtClean="0">
                <a:solidFill>
                  <a:srgbClr val="0070C0"/>
                </a:solidFill>
              </a:rPr>
              <a:t>Prior</a:t>
            </a:r>
            <a:endParaRPr lang="zh-CN" altLang="en-US" sz="2800" b="1" dirty="0">
              <a:solidFill>
                <a:srgbClr val="0070C0"/>
              </a:solidFill>
            </a:endParaRPr>
          </a:p>
        </p:txBody>
      </p:sp>
      <p:sp>
        <p:nvSpPr>
          <p:cNvPr id="39" name="TextBox 38"/>
          <p:cNvSpPr txBox="1"/>
          <p:nvPr/>
        </p:nvSpPr>
        <p:spPr>
          <a:xfrm>
            <a:off x="7294408" y="1897118"/>
            <a:ext cx="1598072" cy="523220"/>
          </a:xfrm>
          <a:prstGeom prst="rect">
            <a:avLst/>
          </a:prstGeom>
          <a:noFill/>
        </p:spPr>
        <p:txBody>
          <a:bodyPr wrap="square" rtlCol="0">
            <a:spAutoFit/>
          </a:bodyPr>
          <a:lstStyle/>
          <a:p>
            <a:r>
              <a:rPr lang="en-US" altLang="zh-CN" sz="2800" b="1" dirty="0" smtClean="0">
                <a:solidFill>
                  <a:srgbClr val="0070C0"/>
                </a:solidFill>
              </a:rPr>
              <a:t>Posterior</a:t>
            </a:r>
            <a:endParaRPr lang="zh-CN" altLang="en-US" sz="2800" b="1" dirty="0">
              <a:solidFill>
                <a:srgbClr val="0070C0"/>
              </a:solidFill>
            </a:endParaRPr>
          </a:p>
        </p:txBody>
      </p:sp>
      <p:pic>
        <p:nvPicPr>
          <p:cNvPr id="16" name="图片 15"/>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3258683" y="3064762"/>
            <a:ext cx="2567485" cy="889000"/>
          </a:xfrm>
          <a:prstGeom prst="rect">
            <a:avLst/>
          </a:prstGeom>
        </p:spPr>
      </p:pic>
      <p:sp>
        <p:nvSpPr>
          <p:cNvPr id="41" name="矩形 40"/>
          <p:cNvSpPr/>
          <p:nvPr/>
        </p:nvSpPr>
        <p:spPr>
          <a:xfrm>
            <a:off x="642400" y="4293096"/>
            <a:ext cx="8136904" cy="1200329"/>
          </a:xfrm>
          <a:prstGeom prst="rect">
            <a:avLst/>
          </a:prstGeom>
        </p:spPr>
        <p:txBody>
          <a:bodyPr wrap="square">
            <a:spAutoFit/>
          </a:bodyPr>
          <a:lstStyle/>
          <a:p>
            <a:r>
              <a:rPr lang="en-US" altLang="zh-CN" sz="3600" dirty="0"/>
              <a:t>The </a:t>
            </a:r>
            <a:r>
              <a:rPr lang="en-US" altLang="zh-CN" sz="3600" i="1" dirty="0"/>
              <a:t>posterior distribution </a:t>
            </a:r>
            <a:r>
              <a:rPr lang="en-US" altLang="zh-CN" sz="3600" dirty="0"/>
              <a:t>of </a:t>
            </a:r>
            <a:r>
              <a:rPr lang="en-US" altLang="zh-CN" sz="3600" dirty="0" smtClean="0"/>
              <a:t>robot being at place </a:t>
            </a:r>
            <a:r>
              <a:rPr lang="en-US" altLang="zh-CN" sz="3600" dirty="0" err="1" smtClean="0"/>
              <a:t>x_i</a:t>
            </a:r>
            <a:r>
              <a:rPr lang="en-US" altLang="zh-CN" sz="3600" dirty="0" smtClean="0"/>
              <a:t> </a:t>
            </a:r>
            <a:r>
              <a:rPr lang="en-US" altLang="zh-CN" sz="3600" dirty="0"/>
              <a:t>given </a:t>
            </a:r>
            <a:r>
              <a:rPr lang="en-US" altLang="zh-CN" sz="3600" dirty="0" smtClean="0"/>
              <a:t>measurement Z</a:t>
            </a:r>
            <a:r>
              <a:rPr lang="en-US" altLang="zh-CN" sz="3600" dirty="0"/>
              <a:t>.</a:t>
            </a:r>
            <a:endParaRPr lang="zh-CN" altLang="en-US" sz="3600" dirty="0">
              <a:solidFill>
                <a:srgbClr val="FF0000"/>
              </a:solidFill>
              <a:latin typeface="Arial" pitchFamily="34" charset="0"/>
              <a:cs typeface="Arial" pitchFamily="34" charset="0"/>
            </a:endParaRPr>
          </a:p>
        </p:txBody>
      </p:sp>
      <p:graphicFrame>
        <p:nvGraphicFramePr>
          <p:cNvPr id="24" name="图示 23"/>
          <p:cNvGraphicFramePr/>
          <p:nvPr>
            <p:extLst>
              <p:ext uri="{D42A27DB-BD31-4B8C-83A1-F6EECF244321}">
                <p14:modId xmlns:p14="http://schemas.microsoft.com/office/powerpoint/2010/main" val="999500773"/>
              </p:ext>
            </p:extLst>
          </p:nvPr>
        </p:nvGraphicFramePr>
        <p:xfrm>
          <a:off x="39067" y="5493425"/>
          <a:ext cx="9104933" cy="100626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34618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Graphic spid="2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563888" y="752583"/>
            <a:ext cx="1669616" cy="652270"/>
          </a:xfrm>
          <a:prstGeom prst="rect">
            <a:avLst/>
          </a:prstGeom>
        </p:spPr>
      </p:pic>
      <p:sp>
        <p:nvSpPr>
          <p:cNvPr id="41" name="矩形 40"/>
          <p:cNvSpPr/>
          <p:nvPr/>
        </p:nvSpPr>
        <p:spPr>
          <a:xfrm>
            <a:off x="655408" y="1772816"/>
            <a:ext cx="8136904" cy="2862322"/>
          </a:xfrm>
          <a:prstGeom prst="rect">
            <a:avLst/>
          </a:prstGeom>
        </p:spPr>
        <p:txBody>
          <a:bodyPr wrap="square">
            <a:spAutoFit/>
          </a:bodyPr>
          <a:lstStyle/>
          <a:p>
            <a:r>
              <a:rPr lang="en-US" altLang="zh-CN" sz="3600" dirty="0"/>
              <a:t>Often, random variables carry information about other random variables. Suppose </a:t>
            </a:r>
            <a:r>
              <a:rPr lang="en-US" altLang="zh-CN" sz="3600" dirty="0" smtClean="0"/>
              <a:t>we already </a:t>
            </a:r>
            <a:r>
              <a:rPr lang="en-US" altLang="zh-CN" sz="3600" dirty="0"/>
              <a:t>know that </a:t>
            </a:r>
            <a:r>
              <a:rPr lang="en-US" altLang="zh-CN" sz="3600" dirty="0" smtClean="0"/>
              <a:t>Z </a:t>
            </a:r>
            <a:r>
              <a:rPr lang="en-US" altLang="zh-CN" sz="3600" dirty="0"/>
              <a:t>’s </a:t>
            </a:r>
            <a:r>
              <a:rPr lang="en-US" altLang="zh-CN" sz="3600" dirty="0" smtClean="0"/>
              <a:t>value is z, </a:t>
            </a:r>
            <a:r>
              <a:rPr lang="en-US" altLang="zh-CN" sz="3600" dirty="0"/>
              <a:t>and we would like to know the probability that </a:t>
            </a:r>
            <a:r>
              <a:rPr lang="en-US" altLang="zh-CN" sz="3600" dirty="0" smtClean="0"/>
              <a:t>X’s value </a:t>
            </a:r>
            <a:r>
              <a:rPr lang="en-US" altLang="zh-CN" sz="3600" dirty="0"/>
              <a:t>is x conditioned on that fact. </a:t>
            </a:r>
            <a:endParaRPr lang="zh-CN" altLang="en-US" sz="3600" dirty="0">
              <a:solidFill>
                <a:srgbClr val="FF0000"/>
              </a:solidFill>
              <a:latin typeface="Arial" pitchFamily="34" charset="0"/>
              <a:cs typeface="Arial" pitchFamily="34" charset="0"/>
            </a:endParaRPr>
          </a:p>
        </p:txBody>
      </p:sp>
      <p:graphicFrame>
        <p:nvGraphicFramePr>
          <p:cNvPr id="24" name="图示 23"/>
          <p:cNvGraphicFramePr/>
          <p:nvPr>
            <p:extLst>
              <p:ext uri="{D42A27DB-BD31-4B8C-83A1-F6EECF244321}">
                <p14:modId xmlns:p14="http://schemas.microsoft.com/office/powerpoint/2010/main" val="296869821"/>
              </p:ext>
            </p:extLst>
          </p:nvPr>
        </p:nvGraphicFramePr>
        <p:xfrm>
          <a:off x="39067" y="5493425"/>
          <a:ext cx="9104933" cy="10062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41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85476"/>
            <a:ext cx="2088232" cy="20882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flipV="1">
            <a:off x="0" y="0"/>
            <a:ext cx="5004048" cy="3645024"/>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4864" y="0"/>
            <a:ext cx="8125256" cy="6065912"/>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491880" y="3645024"/>
            <a:ext cx="5034455" cy="523220"/>
          </a:xfrm>
          <a:prstGeom prst="rect">
            <a:avLst/>
          </a:prstGeom>
        </p:spPr>
        <p:txBody>
          <a:bodyPr wrap="none">
            <a:spAutoFit/>
          </a:bodyPr>
          <a:lstStyle/>
          <a:p>
            <a:r>
              <a:rPr lang="en-US" altLang="zh-CN" sz="2800" dirty="0" smtClean="0">
                <a:effectLst>
                  <a:outerShdw blurRad="38100" dist="38100" dir="2700000" algn="tl">
                    <a:srgbClr val="000000">
                      <a:alpha val="43137"/>
                    </a:srgbClr>
                  </a:outerShdw>
                </a:effectLst>
              </a:rPr>
              <a:t>Our robot </a:t>
            </a:r>
            <a:r>
              <a:rPr lang="en-US" altLang="zh-CN" sz="2800" dirty="0">
                <a:effectLst>
                  <a:outerShdw blurRad="38100" dist="38100" dir="2700000" algn="tl">
                    <a:srgbClr val="000000">
                      <a:alpha val="43137"/>
                    </a:srgbClr>
                  </a:outerShdw>
                </a:effectLst>
              </a:rPr>
              <a:t>has no clue where it is.</a:t>
            </a:r>
            <a:endParaRPr lang="zh-CN" alt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216728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32" name="矩形 31"/>
          <p:cNvSpPr/>
          <p:nvPr/>
        </p:nvSpPr>
        <p:spPr>
          <a:xfrm>
            <a:off x="2050629"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3" name="矩形 32"/>
          <p:cNvSpPr/>
          <p:nvPr/>
        </p:nvSpPr>
        <p:spPr>
          <a:xfrm>
            <a:off x="3058741"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4" name="矩形 33"/>
          <p:cNvSpPr/>
          <p:nvPr/>
        </p:nvSpPr>
        <p:spPr>
          <a:xfrm>
            <a:off x="4066853"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5" name="矩形 34"/>
          <p:cNvSpPr/>
          <p:nvPr/>
        </p:nvSpPr>
        <p:spPr>
          <a:xfrm>
            <a:off x="5074965"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6" name="矩形 35"/>
          <p:cNvSpPr/>
          <p:nvPr/>
        </p:nvSpPr>
        <p:spPr>
          <a:xfrm>
            <a:off x="6073272"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10" name="TextBox 9"/>
          <p:cNvSpPr txBox="1"/>
          <p:nvPr/>
        </p:nvSpPr>
        <p:spPr>
          <a:xfrm>
            <a:off x="7308304" y="834306"/>
            <a:ext cx="1296144" cy="523220"/>
          </a:xfrm>
          <a:prstGeom prst="rect">
            <a:avLst/>
          </a:prstGeom>
          <a:noFill/>
        </p:spPr>
        <p:txBody>
          <a:bodyPr wrap="square" rtlCol="0">
            <a:spAutoFit/>
          </a:bodyPr>
          <a:lstStyle/>
          <a:p>
            <a:r>
              <a:rPr lang="en-US" altLang="zh-CN" sz="2800" b="1" dirty="0" smtClean="0">
                <a:solidFill>
                  <a:srgbClr val="0070C0"/>
                </a:solidFill>
              </a:rPr>
              <a:t>Prior</a:t>
            </a:r>
            <a:endParaRPr lang="zh-CN" altLang="en-US" sz="2800" b="1" dirty="0">
              <a:solidFill>
                <a:srgbClr val="0070C0"/>
              </a:solidFill>
            </a:endParaRPr>
          </a:p>
        </p:txBody>
      </p:sp>
      <p:sp>
        <p:nvSpPr>
          <p:cNvPr id="39" name="TextBox 38"/>
          <p:cNvSpPr txBox="1"/>
          <p:nvPr/>
        </p:nvSpPr>
        <p:spPr>
          <a:xfrm>
            <a:off x="7294408" y="1897118"/>
            <a:ext cx="1598072" cy="523220"/>
          </a:xfrm>
          <a:prstGeom prst="rect">
            <a:avLst/>
          </a:prstGeom>
          <a:noFill/>
        </p:spPr>
        <p:txBody>
          <a:bodyPr wrap="square" rtlCol="0">
            <a:spAutoFit/>
          </a:bodyPr>
          <a:lstStyle/>
          <a:p>
            <a:r>
              <a:rPr lang="en-US" altLang="zh-CN" sz="2800" b="1" dirty="0" smtClean="0">
                <a:solidFill>
                  <a:srgbClr val="0070C0"/>
                </a:solidFill>
              </a:rPr>
              <a:t>Posterior</a:t>
            </a:r>
            <a:endParaRPr lang="zh-CN" altLang="en-US" sz="2800" b="1" dirty="0">
              <a:solidFill>
                <a:srgbClr val="0070C0"/>
              </a:solidFill>
            </a:endParaRPr>
          </a:p>
        </p:txBody>
      </p:sp>
      <p:sp>
        <p:nvSpPr>
          <p:cNvPr id="40" name="TextBox 39"/>
          <p:cNvSpPr txBox="1"/>
          <p:nvPr/>
        </p:nvSpPr>
        <p:spPr>
          <a:xfrm>
            <a:off x="208236" y="25460"/>
            <a:ext cx="4651796" cy="523220"/>
          </a:xfrm>
          <a:prstGeom prst="rect">
            <a:avLst/>
          </a:prstGeom>
          <a:noFill/>
        </p:spPr>
        <p:txBody>
          <a:bodyPr wrap="square" rtlCol="0">
            <a:spAutoFit/>
          </a:bodyPr>
          <a:lstStyle/>
          <a:p>
            <a:r>
              <a:rPr lang="en-US" altLang="zh-CN" sz="2800" b="1" dirty="0" smtClean="0">
                <a:solidFill>
                  <a:srgbClr val="0070C0"/>
                </a:solidFill>
              </a:rPr>
              <a:t>Observation model</a:t>
            </a:r>
            <a:endParaRPr lang="zh-CN" altLang="en-US" sz="2800" b="1" dirty="0">
              <a:solidFill>
                <a:srgbClr val="0070C0"/>
              </a:solidFill>
            </a:endParaRPr>
          </a:p>
        </p:txBody>
      </p:sp>
      <p:pic>
        <p:nvPicPr>
          <p:cNvPr id="16" name="图片 15"/>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3258683" y="3064762"/>
            <a:ext cx="2567485" cy="889000"/>
          </a:xfrm>
          <a:prstGeom prst="rect">
            <a:avLst/>
          </a:prstGeom>
        </p:spPr>
      </p:pic>
      <p:pic>
        <p:nvPicPr>
          <p:cNvPr id="25" name="图片 24"/>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394799" y="4365104"/>
            <a:ext cx="5999771" cy="504056"/>
          </a:xfrm>
          <a:prstGeom prst="rect">
            <a:avLst/>
          </a:prstGeom>
        </p:spPr>
      </p:pic>
      <p:sp>
        <p:nvSpPr>
          <p:cNvPr id="37" name="椭圆 36"/>
          <p:cNvSpPr/>
          <p:nvPr/>
        </p:nvSpPr>
        <p:spPr>
          <a:xfrm>
            <a:off x="229134" y="3441454"/>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38" name="直接箭头连接符 37"/>
          <p:cNvCxnSpPr>
            <a:stCxn id="20" idx="2"/>
            <a:endCxn id="37" idx="0"/>
          </p:cNvCxnSpPr>
          <p:nvPr/>
        </p:nvCxnSpPr>
        <p:spPr>
          <a:xfrm>
            <a:off x="795196" y="2657501"/>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27" name="图片 26"/>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79285" y="5157192"/>
            <a:ext cx="6596468" cy="544841"/>
          </a:xfrm>
          <a:prstGeom prst="rect">
            <a:avLst/>
          </a:prstGeom>
        </p:spPr>
      </p:pic>
      <p:grpSp>
        <p:nvGrpSpPr>
          <p:cNvPr id="43" name="组合 42"/>
          <p:cNvGrpSpPr/>
          <p:nvPr/>
        </p:nvGrpSpPr>
        <p:grpSpPr>
          <a:xfrm>
            <a:off x="849156" y="5765773"/>
            <a:ext cx="7223201" cy="1006260"/>
            <a:chOff x="940865" y="0"/>
            <a:chExt cx="7223201" cy="1006260"/>
          </a:xfrm>
          <a:scene3d>
            <a:camera prst="orthographicFront"/>
            <a:lightRig rig="flat" dir="t"/>
          </a:scene3d>
        </p:grpSpPr>
        <p:sp>
          <p:nvSpPr>
            <p:cNvPr id="44" name="圆角矩形 4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329593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717" y="3501008"/>
            <a:ext cx="626745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469" y="692695"/>
            <a:ext cx="583882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圆角矩形 7"/>
          <p:cNvSpPr/>
          <p:nvPr/>
        </p:nvSpPr>
        <p:spPr>
          <a:xfrm>
            <a:off x="755576" y="472305"/>
            <a:ext cx="7704856" cy="2736304"/>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圆角矩形 8"/>
          <p:cNvSpPr/>
          <p:nvPr/>
        </p:nvSpPr>
        <p:spPr>
          <a:xfrm>
            <a:off x="719584" y="3510528"/>
            <a:ext cx="7704856" cy="2736304"/>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7" name="三十二角星 6"/>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a:t>
            </a:r>
            <a:endParaRPr lang="zh-CN" altLang="en-US" sz="4400" b="1" dirty="0"/>
          </a:p>
        </p:txBody>
      </p:sp>
    </p:spTree>
    <p:extLst>
      <p:ext uri="{BB962C8B-B14F-4D97-AF65-F5344CB8AC3E}">
        <p14:creationId xmlns:p14="http://schemas.microsoft.com/office/powerpoint/2010/main" val="161678857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952" y="63391"/>
            <a:ext cx="4467689" cy="3415486"/>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4717" y="3645024"/>
            <a:ext cx="626745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三十二角星 7"/>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a:t>
            </a:r>
            <a:endParaRPr lang="zh-CN" altLang="en-US" sz="4400" b="1" dirty="0"/>
          </a:p>
        </p:txBody>
      </p:sp>
    </p:spTree>
    <p:extLst>
      <p:ext uri="{BB962C8B-B14F-4D97-AF65-F5344CB8AC3E}">
        <p14:creationId xmlns:p14="http://schemas.microsoft.com/office/powerpoint/2010/main" val="320067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2" y="988715"/>
            <a:ext cx="661987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3" y="3769256"/>
            <a:ext cx="637222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圆角矩形 7"/>
          <p:cNvSpPr/>
          <p:nvPr/>
        </p:nvSpPr>
        <p:spPr>
          <a:xfrm>
            <a:off x="755576" y="620688"/>
            <a:ext cx="7704856" cy="2736304"/>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圆角矩形 8"/>
          <p:cNvSpPr/>
          <p:nvPr/>
        </p:nvSpPr>
        <p:spPr>
          <a:xfrm>
            <a:off x="755576" y="3690660"/>
            <a:ext cx="7704856" cy="2736304"/>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7" name="三十二角星 6"/>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a:t>
            </a:r>
            <a:endParaRPr lang="zh-CN" altLang="en-US" sz="4400" b="1" dirty="0"/>
          </a:p>
        </p:txBody>
      </p:sp>
    </p:spTree>
    <p:extLst>
      <p:ext uri="{BB962C8B-B14F-4D97-AF65-F5344CB8AC3E}">
        <p14:creationId xmlns:p14="http://schemas.microsoft.com/office/powerpoint/2010/main" val="8245761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三十二角星 6"/>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a:t>
            </a:r>
            <a:endParaRPr lang="zh-CN" altLang="en-US" sz="4400" b="1" dirty="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791084"/>
            <a:ext cx="2162563" cy="5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556792"/>
            <a:ext cx="6465290"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924944"/>
            <a:ext cx="2217846"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8" y="4008864"/>
            <a:ext cx="6544727"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06473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92566" y="5765824"/>
            <a:ext cx="1512168" cy="830997"/>
          </a:xfrm>
          <a:prstGeom prst="rect">
            <a:avLst/>
          </a:prstGeom>
          <a:noFill/>
        </p:spPr>
        <p:txBody>
          <a:bodyPr wrap="square" rtlCol="0">
            <a:spAutoFit/>
          </a:bodyPr>
          <a:lstStyle/>
          <a:p>
            <a:r>
              <a:rPr lang="en-US" altLang="zh-CN" sz="4800" b="1" dirty="0" smtClean="0">
                <a:solidFill>
                  <a:srgbClr val="FF0000"/>
                </a:solidFill>
              </a:rPr>
              <a:t>Prior</a:t>
            </a:r>
            <a:endParaRPr lang="zh-CN" altLang="en-US" sz="4800" b="1" dirty="0">
              <a:solidFill>
                <a:srgbClr val="FF0000"/>
              </a:solidFill>
            </a:endParaRPr>
          </a:p>
        </p:txBody>
      </p:sp>
      <p:pic>
        <p:nvPicPr>
          <p:cNvPr id="55300" name="Picture 4" descr="D:\Works\Teach\Mobile Robot\Code\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582568"/>
            <a:ext cx="7056784" cy="529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3177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91880" y="5765823"/>
            <a:ext cx="3255698" cy="830997"/>
          </a:xfrm>
          <a:prstGeom prst="rect">
            <a:avLst/>
          </a:prstGeom>
          <a:noFill/>
        </p:spPr>
        <p:txBody>
          <a:bodyPr wrap="square" rtlCol="0">
            <a:spAutoFit/>
          </a:bodyPr>
          <a:lstStyle/>
          <a:p>
            <a:r>
              <a:rPr lang="en-US" altLang="zh-CN" sz="4800" b="1" dirty="0" smtClean="0">
                <a:solidFill>
                  <a:srgbClr val="FF0000"/>
                </a:solidFill>
              </a:rPr>
              <a:t>Posterior</a:t>
            </a:r>
            <a:endParaRPr lang="zh-CN" altLang="en-US" sz="4800" b="1" dirty="0">
              <a:solidFill>
                <a:srgbClr val="FF0000"/>
              </a:solidFill>
            </a:endParaRPr>
          </a:p>
        </p:txBody>
      </p:sp>
      <p:pic>
        <p:nvPicPr>
          <p:cNvPr id="56322" name="Picture 2" descr="D:\Works\Teach\Mobile Robot\Code\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414" y="543110"/>
            <a:ext cx="6984562" cy="523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0974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D:\Works\Teach\Mobile Robot\Code\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469" y="4653136"/>
            <a:ext cx="6984562" cy="2137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Works\Teach\Mobile Robot\Code\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303" y="0"/>
            <a:ext cx="7056784" cy="2137032"/>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D:\Works\Teach\Mobile Robot\Code\untit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359" y="2348880"/>
            <a:ext cx="7053728" cy="208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6888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37" y="5733256"/>
            <a:ext cx="9144000" cy="523220"/>
          </a:xfrm>
          <a:prstGeom prst="rect">
            <a:avLst/>
          </a:prstGeom>
          <a:noFill/>
        </p:spPr>
        <p:txBody>
          <a:bodyPr wrap="square" rtlCol="0">
            <a:spAutoFit/>
          </a:bodyPr>
          <a:lstStyle/>
          <a:p>
            <a:pPr algn="ctr"/>
            <a:r>
              <a:rPr lang="en-US" altLang="zh-CN" sz="2800" dirty="0" smtClean="0"/>
              <a:t>Let’s modify the code to deal with multiple measurements! </a:t>
            </a:r>
            <a:endParaRPr lang="zh-CN" altLang="en-US" sz="2800" dirty="0"/>
          </a:p>
        </p:txBody>
      </p:sp>
      <p:sp>
        <p:nvSpPr>
          <p:cNvPr id="6" name="矩形 5"/>
          <p:cNvSpPr/>
          <p:nvPr/>
        </p:nvSpPr>
        <p:spPr>
          <a:xfrm>
            <a:off x="2349452"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3357564"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365676"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373788"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6372095"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10966" y="875430"/>
            <a:ext cx="598078" cy="439647"/>
          </a:xfrm>
          <a:prstGeom prst="rect">
            <a:avLst/>
          </a:prstGeom>
        </p:spPr>
      </p:pic>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502671" y="883029"/>
            <a:ext cx="599418" cy="432048"/>
          </a:xfrm>
          <a:prstGeom prst="rect">
            <a:avLst/>
          </a:prstGeom>
        </p:spPr>
      </p:pic>
      <p:pic>
        <p:nvPicPr>
          <p:cNvPr id="13" name="图片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529270" y="850845"/>
            <a:ext cx="680924" cy="496416"/>
          </a:xfrm>
          <a:prstGeom prst="rect">
            <a:avLst/>
          </a:prstGeom>
        </p:spPr>
      </p:pic>
      <p:pic>
        <p:nvPicPr>
          <p:cNvPr id="14" name="图片 13"/>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526988" y="861774"/>
            <a:ext cx="701711" cy="496114"/>
          </a:xfrm>
          <a:prstGeom prst="rect">
            <a:avLst/>
          </a:prstGeom>
        </p:spPr>
      </p:pic>
      <p:pic>
        <p:nvPicPr>
          <p:cNvPr id="15" name="图片 14"/>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537494" y="883029"/>
            <a:ext cx="677314" cy="496990"/>
          </a:xfrm>
          <a:prstGeom prst="rect">
            <a:avLst/>
          </a:prstGeom>
        </p:spPr>
      </p:pic>
      <p:pic>
        <p:nvPicPr>
          <p:cNvPr id="16"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1988729" y="308444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7" name="云形标注 16"/>
          <p:cNvSpPr/>
          <p:nvPr/>
        </p:nvSpPr>
        <p:spPr>
          <a:xfrm>
            <a:off x="1693414" y="167472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18" name="椭圆 17"/>
          <p:cNvSpPr/>
          <p:nvPr/>
        </p:nvSpPr>
        <p:spPr>
          <a:xfrm>
            <a:off x="1922548" y="4567496"/>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19" name="直接箭头连接符 18"/>
          <p:cNvCxnSpPr>
            <a:stCxn id="16" idx="2"/>
            <a:endCxn id="18" idx="0"/>
          </p:cNvCxnSpPr>
          <p:nvPr/>
        </p:nvCxnSpPr>
        <p:spPr>
          <a:xfrm>
            <a:off x="2488610" y="378354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6026754" y="308444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1" name="云形标注 20"/>
          <p:cNvSpPr/>
          <p:nvPr/>
        </p:nvSpPr>
        <p:spPr>
          <a:xfrm>
            <a:off x="5731439" y="167472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00B050"/>
                </a:solidFill>
              </a:rPr>
              <a:t>Green* 0.6</a:t>
            </a:r>
          </a:p>
          <a:p>
            <a:pPr algn="ctr"/>
            <a:r>
              <a:rPr lang="en-US" altLang="zh-CN" b="1" dirty="0" smtClean="0">
                <a:solidFill>
                  <a:srgbClr val="FF0000"/>
                </a:solidFill>
              </a:rPr>
              <a:t>Red *0.2</a:t>
            </a:r>
            <a:endParaRPr lang="zh-CN" altLang="en-US" b="1" dirty="0">
              <a:solidFill>
                <a:srgbClr val="FF0000"/>
              </a:solidFill>
            </a:endParaRPr>
          </a:p>
        </p:txBody>
      </p:sp>
      <p:sp>
        <p:nvSpPr>
          <p:cNvPr id="22" name="椭圆 21"/>
          <p:cNvSpPr/>
          <p:nvPr/>
        </p:nvSpPr>
        <p:spPr>
          <a:xfrm>
            <a:off x="5960573" y="4567496"/>
            <a:ext cx="1165665" cy="9477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23" name="直接箭头连接符 22"/>
          <p:cNvCxnSpPr>
            <a:stCxn id="20" idx="2"/>
            <a:endCxn id="22" idx="0"/>
          </p:cNvCxnSpPr>
          <p:nvPr/>
        </p:nvCxnSpPr>
        <p:spPr>
          <a:xfrm>
            <a:off x="6526635" y="378354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8370"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37794" y="2896816"/>
            <a:ext cx="1535994" cy="153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27176"/>
      </p:ext>
    </p:extLst>
  </p:cSld>
  <p:clrMapOvr>
    <a:masterClrMapping/>
  </p:clrMapOvr>
  <mc:AlternateContent xmlns:mc="http://schemas.openxmlformats.org/markup-compatibility/2006" xmlns:p14="http://schemas.microsoft.com/office/powerpoint/2010/main">
    <mc:Choice Requires="p14">
      <p:transition spd="slow" p14:dur="1100">
        <p14:switch dir="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55576" y="620688"/>
            <a:ext cx="7704856" cy="2736304"/>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560" y="3789040"/>
            <a:ext cx="737235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187624" y="836712"/>
            <a:ext cx="6565197" cy="2197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圆角矩形 24"/>
          <p:cNvSpPr/>
          <p:nvPr/>
        </p:nvSpPr>
        <p:spPr>
          <a:xfrm>
            <a:off x="755576" y="3690660"/>
            <a:ext cx="7704856" cy="2736304"/>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6" name="三十二角星 25"/>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a:t>
            </a:r>
            <a:endParaRPr lang="zh-CN" altLang="en-US" sz="4400" b="1" dirty="0"/>
          </a:p>
        </p:txBody>
      </p:sp>
    </p:spTree>
    <p:extLst>
      <p:ext uri="{BB962C8B-B14F-4D97-AF65-F5344CB8AC3E}">
        <p14:creationId xmlns:p14="http://schemas.microsoft.com/office/powerpoint/2010/main" val="195687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85476"/>
            <a:ext cx="2088232" cy="20882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flipV="1">
            <a:off x="0" y="0"/>
            <a:ext cx="5004048" cy="3645024"/>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4864" y="0"/>
            <a:ext cx="8125256" cy="6065912"/>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482" name="Picture 2" descr="C:\Users\samuel\Downloads\1364321578_satell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367" y="1169158"/>
            <a:ext cx="1384972" cy="13849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samuel\Downloads\1364321578_satell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76672"/>
            <a:ext cx="1384972" cy="13849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amuel\Downloads\1364321578_satell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796" y="135790"/>
            <a:ext cx="1384972" cy="138497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3490600" y="4365104"/>
            <a:ext cx="4967963" cy="523220"/>
          </a:xfrm>
          <a:prstGeom prst="rect">
            <a:avLst/>
          </a:prstGeom>
        </p:spPr>
        <p:txBody>
          <a:bodyPr wrap="none">
            <a:spAutoFit/>
          </a:bodyPr>
          <a:lstStyle/>
          <a:p>
            <a:r>
              <a:rPr lang="en-US" altLang="zh-CN" sz="2800" dirty="0" smtClean="0">
                <a:effectLst>
                  <a:outerShdw blurRad="38100" dist="38100" dir="2700000" algn="tl">
                    <a:srgbClr val="000000">
                      <a:alpha val="43137"/>
                    </a:srgbClr>
                  </a:outerShdw>
                </a:effectLst>
              </a:rPr>
              <a:t>GPS-liked localizer is not reliable.</a:t>
            </a:r>
            <a:endParaRPr lang="zh-CN" altLang="en-US" sz="2800" dirty="0">
              <a:effectLst>
                <a:outerShdw blurRad="38100" dist="38100" dir="2700000" algn="tl">
                  <a:srgbClr val="000000">
                    <a:alpha val="43137"/>
                  </a:srgbClr>
                </a:outerShdw>
              </a:effectLst>
            </a:endParaRPr>
          </a:p>
        </p:txBody>
      </p:sp>
      <p:pic>
        <p:nvPicPr>
          <p:cNvPr id="20486" name="Picture 6" descr="C:\Users\samuel\Downloads\1364322427_skype_camer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28" y="3032956"/>
            <a:ext cx="1363990" cy="1363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图片 2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3325" y="1098550"/>
            <a:ext cx="1641388" cy="1231042"/>
          </a:xfrm>
          <a:prstGeom prst="rect">
            <a:avLst/>
          </a:prstGeom>
          <a:noFill/>
          <a:ln>
            <a:noFill/>
          </a:ln>
          <a:effectLst>
            <a:outerShdw blurRad="50800" dist="38100" dir="8100000" algn="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1708658"/>
            <a:ext cx="1584598" cy="15781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3347864" y="5030995"/>
            <a:ext cx="5581080" cy="954107"/>
          </a:xfrm>
          <a:prstGeom prst="rect">
            <a:avLst/>
          </a:prstGeom>
        </p:spPr>
        <p:txBody>
          <a:bodyPr wrap="none">
            <a:spAutoFit/>
          </a:bodyPr>
          <a:lstStyle/>
          <a:p>
            <a:r>
              <a:rPr lang="en-US" altLang="zh-CN" sz="2800" dirty="0" smtClean="0">
                <a:effectLst>
                  <a:outerShdw blurRad="38100" dist="38100" dir="2700000" algn="tl">
                    <a:srgbClr val="000000">
                      <a:alpha val="43137"/>
                    </a:srgbClr>
                  </a:outerShdw>
                </a:effectLst>
              </a:rPr>
              <a:t>We need sensors and the algorithms </a:t>
            </a:r>
          </a:p>
          <a:p>
            <a:r>
              <a:rPr lang="en-US" altLang="zh-CN" sz="2800" dirty="0" smtClean="0">
                <a:effectLst>
                  <a:outerShdw blurRad="38100" dist="38100" dir="2700000" algn="tl">
                    <a:srgbClr val="000000">
                      <a:alpha val="43137"/>
                    </a:srgbClr>
                  </a:outerShdw>
                </a:effectLst>
              </a:rPr>
              <a:t>for data cooking.</a:t>
            </a:r>
            <a:endParaRPr lang="zh-CN" altLang="en-US" sz="2800" dirty="0">
              <a:effectLst>
                <a:outerShdw blurRad="38100" dist="38100" dir="2700000" algn="tl">
                  <a:srgbClr val="000000">
                    <a:alpha val="43137"/>
                  </a:srgbClr>
                </a:outerShdw>
              </a:effectLst>
            </a:endParaRPr>
          </a:p>
        </p:txBody>
      </p:sp>
      <p:sp>
        <p:nvSpPr>
          <p:cNvPr id="14" name="矩形 13"/>
          <p:cNvSpPr/>
          <p:nvPr/>
        </p:nvSpPr>
        <p:spPr>
          <a:xfrm>
            <a:off x="3491880" y="3645024"/>
            <a:ext cx="5034455" cy="523220"/>
          </a:xfrm>
          <a:prstGeom prst="rect">
            <a:avLst/>
          </a:prstGeom>
        </p:spPr>
        <p:txBody>
          <a:bodyPr wrap="none">
            <a:spAutoFit/>
          </a:bodyPr>
          <a:lstStyle/>
          <a:p>
            <a:r>
              <a:rPr lang="en-US" altLang="zh-CN" sz="2800" dirty="0" smtClean="0">
                <a:effectLst>
                  <a:outerShdw blurRad="38100" dist="38100" dir="2700000" algn="tl">
                    <a:srgbClr val="000000">
                      <a:alpha val="43137"/>
                    </a:srgbClr>
                  </a:outerShdw>
                </a:effectLst>
              </a:rPr>
              <a:t>Our robot </a:t>
            </a:r>
            <a:r>
              <a:rPr lang="en-US" altLang="zh-CN" sz="2800" dirty="0">
                <a:effectLst>
                  <a:outerShdw blurRad="38100" dist="38100" dir="2700000" algn="tl">
                    <a:srgbClr val="000000">
                      <a:alpha val="43137"/>
                    </a:srgbClr>
                  </a:outerShdw>
                </a:effectLst>
              </a:rPr>
              <a:t>has no clue where it is.</a:t>
            </a:r>
            <a:endParaRPr lang="zh-CN" alt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294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0486"/>
                                        </p:tgtEl>
                                        <p:attrNameLst>
                                          <p:attrName>style.visibility</p:attrName>
                                        </p:attrNameLst>
                                      </p:cBhvr>
                                      <p:to>
                                        <p:strVal val="visible"/>
                                      </p:to>
                                    </p:set>
                                    <p:animEffect transition="in" filter="fade">
                                      <p:cBhvr>
                                        <p:cTn id="13" dur="500"/>
                                        <p:tgtEl>
                                          <p:spTgt spid="2048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D:\Works\Teach\Mobile Robot\Code\p3\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 y="476672"/>
            <a:ext cx="5297487" cy="3973513"/>
          </a:xfrm>
          <a:prstGeom prst="rect">
            <a:avLst/>
          </a:prstGeom>
          <a:noFill/>
          <a:extLst>
            <a:ext uri="{909E8E84-426E-40DD-AFC4-6F175D3DCCD1}">
              <a14:hiddenFill xmlns:a14="http://schemas.microsoft.com/office/drawing/2010/main">
                <a:solidFill>
                  <a:srgbClr val="FFFFFF"/>
                </a:solidFill>
              </a14:hiddenFill>
            </a:ext>
          </a:extLst>
        </p:spPr>
      </p:pic>
      <p:pic>
        <p:nvPicPr>
          <p:cNvPr id="60419" name="Picture 3" descr="D:\Works\Teach\Mobile Robot\Code\p3\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76671"/>
            <a:ext cx="5297487" cy="3973513"/>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a:t>
            </a:r>
            <a:endParaRPr lang="zh-CN" altLang="en-US" sz="4400" b="1" dirty="0"/>
          </a:p>
        </p:txBody>
      </p:sp>
      <p:sp>
        <p:nvSpPr>
          <p:cNvPr id="7" name="矩形 6"/>
          <p:cNvSpPr/>
          <p:nvPr/>
        </p:nvSpPr>
        <p:spPr>
          <a:xfrm>
            <a:off x="2044453" y="5013176"/>
            <a:ext cx="5539451" cy="1077218"/>
          </a:xfrm>
          <a:prstGeom prst="rect">
            <a:avLst/>
          </a:prstGeom>
        </p:spPr>
        <p:txBody>
          <a:bodyPr wrap="square">
            <a:spAutoFit/>
          </a:bodyPr>
          <a:lstStyle/>
          <a:p>
            <a:r>
              <a:rPr lang="en-US" altLang="zh-CN" sz="3200" dirty="0" smtClean="0">
                <a:solidFill>
                  <a:srgbClr val="FF0000"/>
                </a:solidFill>
                <a:latin typeface="Arial" pitchFamily="34" charset="0"/>
                <a:cs typeface="Arial" pitchFamily="34" charset="0"/>
              </a:rPr>
              <a:t>Why is the uniform distribution achieved finally?</a:t>
            </a:r>
            <a:endParaRPr lang="zh-CN" altLang="en-US" sz="3200" dirty="0">
              <a:solidFill>
                <a:srgbClr val="FF0000"/>
              </a:solidFill>
              <a:latin typeface="Arial" pitchFamily="34" charset="0"/>
              <a:cs typeface="Arial" pitchFamily="34" charset="0"/>
            </a:endParaRPr>
          </a:p>
        </p:txBody>
      </p:sp>
      <p:pic>
        <p:nvPicPr>
          <p:cNvPr id="8" name="Picture 2" descr="C:\Users\samuel\Downloads\1363416427_face-uncert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6769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37" y="5733256"/>
            <a:ext cx="9144000" cy="523220"/>
          </a:xfrm>
          <a:prstGeom prst="rect">
            <a:avLst/>
          </a:prstGeom>
          <a:noFill/>
        </p:spPr>
        <p:txBody>
          <a:bodyPr wrap="square" rtlCol="0">
            <a:spAutoFit/>
          </a:bodyPr>
          <a:lstStyle/>
          <a:p>
            <a:pPr algn="ctr"/>
            <a:r>
              <a:rPr lang="en-US" altLang="zh-CN" sz="2800" dirty="0" smtClean="0"/>
              <a:t>Run the code to see the final posterior distribution!</a:t>
            </a:r>
            <a:endParaRPr lang="zh-CN" altLang="en-US" sz="2800" dirty="0"/>
          </a:p>
        </p:txBody>
      </p:sp>
      <p:sp>
        <p:nvSpPr>
          <p:cNvPr id="6" name="矩形 5"/>
          <p:cNvSpPr/>
          <p:nvPr/>
        </p:nvSpPr>
        <p:spPr>
          <a:xfrm>
            <a:off x="2349452"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3357564"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365676"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373788"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6372095"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10966" y="875430"/>
            <a:ext cx="598078" cy="439647"/>
          </a:xfrm>
          <a:prstGeom prst="rect">
            <a:avLst/>
          </a:prstGeom>
        </p:spPr>
      </p:pic>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502671" y="883029"/>
            <a:ext cx="599418" cy="432048"/>
          </a:xfrm>
          <a:prstGeom prst="rect">
            <a:avLst/>
          </a:prstGeom>
        </p:spPr>
      </p:pic>
      <p:pic>
        <p:nvPicPr>
          <p:cNvPr id="13" name="图片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529270" y="850845"/>
            <a:ext cx="680924" cy="496416"/>
          </a:xfrm>
          <a:prstGeom prst="rect">
            <a:avLst/>
          </a:prstGeom>
        </p:spPr>
      </p:pic>
      <p:pic>
        <p:nvPicPr>
          <p:cNvPr id="14" name="图片 13"/>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526988" y="861774"/>
            <a:ext cx="701711" cy="496114"/>
          </a:xfrm>
          <a:prstGeom prst="rect">
            <a:avLst/>
          </a:prstGeom>
        </p:spPr>
      </p:pic>
      <p:pic>
        <p:nvPicPr>
          <p:cNvPr id="15" name="图片 14"/>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537494" y="883029"/>
            <a:ext cx="677314" cy="496990"/>
          </a:xfrm>
          <a:prstGeom prst="rect">
            <a:avLst/>
          </a:prstGeom>
        </p:spPr>
      </p:pic>
      <p:pic>
        <p:nvPicPr>
          <p:cNvPr id="16"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1988729" y="308444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7" name="云形标注 16"/>
          <p:cNvSpPr/>
          <p:nvPr/>
        </p:nvSpPr>
        <p:spPr>
          <a:xfrm>
            <a:off x="1693414" y="167472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18" name="椭圆 17"/>
          <p:cNvSpPr/>
          <p:nvPr/>
        </p:nvSpPr>
        <p:spPr>
          <a:xfrm>
            <a:off x="1922548" y="4567496"/>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19" name="直接箭头连接符 18"/>
          <p:cNvCxnSpPr>
            <a:stCxn id="16" idx="2"/>
            <a:endCxn id="18" idx="0"/>
          </p:cNvCxnSpPr>
          <p:nvPr/>
        </p:nvCxnSpPr>
        <p:spPr>
          <a:xfrm>
            <a:off x="2488610" y="378354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8370"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6432" y="2896816"/>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6143108" y="308213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5" name="云形标注 24"/>
          <p:cNvSpPr/>
          <p:nvPr/>
        </p:nvSpPr>
        <p:spPr>
          <a:xfrm>
            <a:off x="5847793" y="167241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6" name="椭圆 25"/>
          <p:cNvSpPr/>
          <p:nvPr/>
        </p:nvSpPr>
        <p:spPr>
          <a:xfrm>
            <a:off x="6076927" y="4565184"/>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27" name="直接箭头连接符 26"/>
          <p:cNvCxnSpPr>
            <a:stCxn id="24" idx="2"/>
            <a:endCxn id="26" idx="0"/>
          </p:cNvCxnSpPr>
          <p:nvPr/>
        </p:nvCxnSpPr>
        <p:spPr>
          <a:xfrm>
            <a:off x="6642989" y="3781231"/>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1" name="三十二角星 30"/>
          <p:cNvSpPr/>
          <p:nvPr/>
        </p:nvSpPr>
        <p:spPr>
          <a:xfrm>
            <a:off x="7420636" y="83342"/>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a:t>
            </a:r>
            <a:endParaRPr lang="zh-CN" altLang="en-US" sz="4400" b="1" dirty="0"/>
          </a:p>
        </p:txBody>
      </p:sp>
    </p:spTree>
    <p:extLst>
      <p:ext uri="{BB962C8B-B14F-4D97-AF65-F5344CB8AC3E}">
        <p14:creationId xmlns:p14="http://schemas.microsoft.com/office/powerpoint/2010/main" val="591205412"/>
      </p:ext>
    </p:extLst>
  </p:cSld>
  <p:clrMapOvr>
    <a:masterClrMapping/>
  </p:clrMapOvr>
  <mc:AlternateContent xmlns:mc="http://schemas.openxmlformats.org/markup-compatibility/2006" xmlns:p14="http://schemas.microsoft.com/office/powerpoint/2010/main">
    <mc:Choice Requires="p14">
      <p:transition spd="slow" p14:dur="1100">
        <p14:switch dir="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37" y="5733256"/>
            <a:ext cx="9144000" cy="523220"/>
          </a:xfrm>
          <a:prstGeom prst="rect">
            <a:avLst/>
          </a:prstGeom>
          <a:noFill/>
        </p:spPr>
        <p:txBody>
          <a:bodyPr wrap="square" rtlCol="0">
            <a:spAutoFit/>
          </a:bodyPr>
          <a:lstStyle/>
          <a:p>
            <a:pPr algn="ctr"/>
            <a:r>
              <a:rPr lang="en-US" altLang="zh-CN" sz="2800" dirty="0" smtClean="0"/>
              <a:t>Run the code to see the final posterior distribution!</a:t>
            </a:r>
            <a:endParaRPr lang="zh-CN" altLang="en-US" sz="2800" dirty="0"/>
          </a:p>
        </p:txBody>
      </p:sp>
      <p:sp>
        <p:nvSpPr>
          <p:cNvPr id="6" name="矩形 5"/>
          <p:cNvSpPr/>
          <p:nvPr/>
        </p:nvSpPr>
        <p:spPr>
          <a:xfrm>
            <a:off x="2349452"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3357564"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365676"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373788"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6372095"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10966" y="875430"/>
            <a:ext cx="598078" cy="439647"/>
          </a:xfrm>
          <a:prstGeom prst="rect">
            <a:avLst/>
          </a:prstGeom>
        </p:spPr>
      </p:pic>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502671" y="883029"/>
            <a:ext cx="599418" cy="432048"/>
          </a:xfrm>
          <a:prstGeom prst="rect">
            <a:avLst/>
          </a:prstGeom>
        </p:spPr>
      </p:pic>
      <p:pic>
        <p:nvPicPr>
          <p:cNvPr id="13" name="图片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529270" y="850845"/>
            <a:ext cx="680924" cy="496416"/>
          </a:xfrm>
          <a:prstGeom prst="rect">
            <a:avLst/>
          </a:prstGeom>
        </p:spPr>
      </p:pic>
      <p:pic>
        <p:nvPicPr>
          <p:cNvPr id="14" name="图片 13"/>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526988" y="861774"/>
            <a:ext cx="701711" cy="496114"/>
          </a:xfrm>
          <a:prstGeom prst="rect">
            <a:avLst/>
          </a:prstGeom>
        </p:spPr>
      </p:pic>
      <p:pic>
        <p:nvPicPr>
          <p:cNvPr id="15" name="图片 14"/>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537494" y="883029"/>
            <a:ext cx="677314" cy="496990"/>
          </a:xfrm>
          <a:prstGeom prst="rect">
            <a:avLst/>
          </a:prstGeom>
        </p:spPr>
      </p:pic>
      <p:pic>
        <p:nvPicPr>
          <p:cNvPr id="16"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1028933" y="3101916"/>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7" name="云形标注 16"/>
          <p:cNvSpPr/>
          <p:nvPr/>
        </p:nvSpPr>
        <p:spPr>
          <a:xfrm>
            <a:off x="733618" y="1692194"/>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18" name="椭圆 17"/>
          <p:cNvSpPr/>
          <p:nvPr/>
        </p:nvSpPr>
        <p:spPr>
          <a:xfrm>
            <a:off x="962752" y="4584968"/>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19" name="直接箭头连接符 18"/>
          <p:cNvCxnSpPr>
            <a:stCxn id="16" idx="2"/>
            <a:endCxn id="18" idx="0"/>
          </p:cNvCxnSpPr>
          <p:nvPr/>
        </p:nvCxnSpPr>
        <p:spPr>
          <a:xfrm>
            <a:off x="1528814" y="3801015"/>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8370"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5846" y="2889568"/>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4088785" y="309960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5" name="云形标注 24"/>
          <p:cNvSpPr/>
          <p:nvPr/>
        </p:nvSpPr>
        <p:spPr>
          <a:xfrm>
            <a:off x="3793470" y="168988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6" name="椭圆 25"/>
          <p:cNvSpPr/>
          <p:nvPr/>
        </p:nvSpPr>
        <p:spPr>
          <a:xfrm>
            <a:off x="4022604" y="4582656"/>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27" name="直接箭头连接符 26"/>
          <p:cNvCxnSpPr>
            <a:stCxn id="24" idx="2"/>
            <a:endCxn id="26" idx="0"/>
          </p:cNvCxnSpPr>
          <p:nvPr/>
        </p:nvCxnSpPr>
        <p:spPr>
          <a:xfrm>
            <a:off x="4588666" y="379870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22"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9689" y="2912800"/>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6975107" y="3089980"/>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8" name="云形标注 27"/>
          <p:cNvSpPr/>
          <p:nvPr/>
        </p:nvSpPr>
        <p:spPr>
          <a:xfrm>
            <a:off x="6679792" y="1680258"/>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00B050"/>
                </a:solidFill>
              </a:rPr>
              <a:t>Green* 0.6</a:t>
            </a:r>
          </a:p>
          <a:p>
            <a:pPr algn="ctr"/>
            <a:r>
              <a:rPr lang="en-US" altLang="zh-CN" b="1" dirty="0" smtClean="0">
                <a:solidFill>
                  <a:srgbClr val="FF0000"/>
                </a:solidFill>
              </a:rPr>
              <a:t>Red *0.2</a:t>
            </a:r>
            <a:endParaRPr lang="zh-CN" altLang="en-US" b="1" dirty="0">
              <a:solidFill>
                <a:srgbClr val="FF0000"/>
              </a:solidFill>
            </a:endParaRPr>
          </a:p>
        </p:txBody>
      </p:sp>
      <p:sp>
        <p:nvSpPr>
          <p:cNvPr id="29" name="椭圆 28"/>
          <p:cNvSpPr/>
          <p:nvPr/>
        </p:nvSpPr>
        <p:spPr>
          <a:xfrm>
            <a:off x="6908926" y="4573032"/>
            <a:ext cx="1165665" cy="9477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30" name="直接箭头连接符 29"/>
          <p:cNvCxnSpPr>
            <a:stCxn id="23" idx="2"/>
            <a:endCxn id="29" idx="0"/>
          </p:cNvCxnSpPr>
          <p:nvPr/>
        </p:nvCxnSpPr>
        <p:spPr>
          <a:xfrm>
            <a:off x="7474988" y="3789079"/>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1" name="三十二角星 30"/>
          <p:cNvSpPr/>
          <p:nvPr/>
        </p:nvSpPr>
        <p:spPr>
          <a:xfrm>
            <a:off x="7420636" y="83342"/>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a:t>
            </a:r>
            <a:endParaRPr lang="zh-CN" altLang="en-US" sz="4400" b="1" dirty="0"/>
          </a:p>
        </p:txBody>
      </p:sp>
    </p:spTree>
    <p:extLst>
      <p:ext uri="{BB962C8B-B14F-4D97-AF65-F5344CB8AC3E}">
        <p14:creationId xmlns:p14="http://schemas.microsoft.com/office/powerpoint/2010/main" val="8686370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35496" y="1916832"/>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Implement robot motion…</a:t>
            </a:r>
          </a:p>
        </p:txBody>
      </p:sp>
    </p:spTree>
    <p:extLst>
      <p:ext uri="{BB962C8B-B14F-4D97-AF65-F5344CB8AC3E}">
        <p14:creationId xmlns:p14="http://schemas.microsoft.com/office/powerpoint/2010/main" val="10217511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504" y="4142343"/>
            <a:ext cx="8424936" cy="2062103"/>
          </a:xfrm>
          <a:prstGeom prst="rect">
            <a:avLst/>
          </a:prstGeom>
        </p:spPr>
        <p:txBody>
          <a:bodyPr wrap="square">
            <a:spAutoFit/>
          </a:bodyPr>
          <a:lstStyle/>
          <a:p>
            <a:r>
              <a:rPr lang="en-US" altLang="zh-CN" sz="3200" dirty="0"/>
              <a:t>We know the robot moves to the right, and will assume the world is </a:t>
            </a:r>
            <a:r>
              <a:rPr lang="en-US" altLang="zh-CN" sz="3200" b="1" i="1" dirty="0">
                <a:solidFill>
                  <a:srgbClr val="FF0000"/>
                </a:solidFill>
              </a:rPr>
              <a:t>cyclic</a:t>
            </a:r>
            <a:r>
              <a:rPr lang="en-US" altLang="zh-CN" sz="3200" dirty="0"/>
              <a:t>. So, when the </a:t>
            </a:r>
            <a:r>
              <a:rPr lang="en-US" altLang="zh-CN" sz="3200" dirty="0" smtClean="0"/>
              <a:t>robot reaches </a:t>
            </a:r>
            <a:r>
              <a:rPr lang="en-US" altLang="zh-CN" sz="3200" dirty="0"/>
              <a:t>the right-most cell, it will circle around back to the first, or left-most cell.</a:t>
            </a:r>
            <a:endParaRPr lang="zh-CN" altLang="en-US" sz="3200" dirty="0"/>
          </a:p>
        </p:txBody>
      </p:sp>
      <p:sp>
        <p:nvSpPr>
          <p:cNvPr id="5" name="矩形 4"/>
          <p:cNvSpPr/>
          <p:nvPr/>
        </p:nvSpPr>
        <p:spPr>
          <a:xfrm>
            <a:off x="2053152"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6" name="矩形 5"/>
          <p:cNvSpPr/>
          <p:nvPr/>
        </p:nvSpPr>
        <p:spPr>
          <a:xfrm>
            <a:off x="3061264"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7" name="矩形 6"/>
          <p:cNvSpPr/>
          <p:nvPr/>
        </p:nvSpPr>
        <p:spPr>
          <a:xfrm>
            <a:off x="4069376"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8" name="矩形 7"/>
          <p:cNvSpPr/>
          <p:nvPr/>
        </p:nvSpPr>
        <p:spPr>
          <a:xfrm>
            <a:off x="5077488"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9" name="矩形 8"/>
          <p:cNvSpPr/>
          <p:nvPr/>
        </p:nvSpPr>
        <p:spPr>
          <a:xfrm>
            <a:off x="6075795"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pic>
        <p:nvPicPr>
          <p:cNvPr id="1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2" name="左弧形箭头 11"/>
          <p:cNvSpPr/>
          <p:nvPr/>
        </p:nvSpPr>
        <p:spPr>
          <a:xfrm rot="5400000">
            <a:off x="4067944" y="-2259632"/>
            <a:ext cx="792088" cy="5832648"/>
          </a:xfrm>
          <a:prstGeom prst="curv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226198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5696" y="4773703"/>
            <a:ext cx="6827288" cy="1569660"/>
          </a:xfrm>
          <a:prstGeom prst="rect">
            <a:avLst/>
          </a:prstGeom>
        </p:spPr>
        <p:txBody>
          <a:bodyPr wrap="square">
            <a:spAutoFit/>
          </a:bodyPr>
          <a:lstStyle/>
          <a:p>
            <a:r>
              <a:rPr lang="en-US" altLang="zh-CN" sz="3200" dirty="0">
                <a:solidFill>
                  <a:srgbClr val="FF0000"/>
                </a:solidFill>
              </a:rPr>
              <a:t>Assuming the robot moves exactly one position to the right, what is the </a:t>
            </a:r>
            <a:r>
              <a:rPr lang="en-US" altLang="zh-CN" sz="3200" dirty="0" smtClean="0">
                <a:solidFill>
                  <a:srgbClr val="FF0000"/>
                </a:solidFill>
              </a:rPr>
              <a:t>probability distribution </a:t>
            </a:r>
            <a:r>
              <a:rPr lang="en-US" altLang="zh-CN" sz="3200" dirty="0">
                <a:solidFill>
                  <a:srgbClr val="FF0000"/>
                </a:solidFill>
              </a:rPr>
              <a:t>after the motion?</a:t>
            </a:r>
            <a:endParaRPr lang="zh-CN" altLang="en-US" sz="3200" dirty="0">
              <a:solidFill>
                <a:srgbClr val="FF0000"/>
              </a:solidFill>
            </a:endParaRPr>
          </a:p>
        </p:txBody>
      </p:sp>
      <p:sp>
        <p:nvSpPr>
          <p:cNvPr id="5" name="矩形 4"/>
          <p:cNvSpPr/>
          <p:nvPr/>
        </p:nvSpPr>
        <p:spPr>
          <a:xfrm>
            <a:off x="2053152"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6" name="矩形 5"/>
          <p:cNvSpPr/>
          <p:nvPr/>
        </p:nvSpPr>
        <p:spPr>
          <a:xfrm>
            <a:off x="3061264"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7" name="矩形 6"/>
          <p:cNvSpPr/>
          <p:nvPr/>
        </p:nvSpPr>
        <p:spPr>
          <a:xfrm>
            <a:off x="4069376"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8" name="矩形 7"/>
          <p:cNvSpPr/>
          <p:nvPr/>
        </p:nvSpPr>
        <p:spPr>
          <a:xfrm>
            <a:off x="5077488"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9" name="矩形 8"/>
          <p:cNvSpPr/>
          <p:nvPr/>
        </p:nvSpPr>
        <p:spPr>
          <a:xfrm>
            <a:off x="6075795"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pic>
        <p:nvPicPr>
          <p:cNvPr id="1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2" name="左弧形箭头 11"/>
          <p:cNvSpPr/>
          <p:nvPr/>
        </p:nvSpPr>
        <p:spPr>
          <a:xfrm rot="5400000">
            <a:off x="4067944" y="-2259632"/>
            <a:ext cx="792088" cy="5832648"/>
          </a:xfrm>
          <a:prstGeom prst="curv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schemeClr val="tx1"/>
              </a:solidFill>
            </a:endParaRPr>
          </a:p>
        </p:txBody>
      </p:sp>
      <p:pic>
        <p:nvPicPr>
          <p:cNvPr id="13"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54"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206853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25" name="矩形 24"/>
          <p:cNvSpPr/>
          <p:nvPr/>
        </p:nvSpPr>
        <p:spPr>
          <a:xfrm>
            <a:off x="3076648"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26" name="矩形 25"/>
          <p:cNvSpPr/>
          <p:nvPr/>
        </p:nvSpPr>
        <p:spPr>
          <a:xfrm>
            <a:off x="4084760"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27" name="矩形 26"/>
          <p:cNvSpPr/>
          <p:nvPr/>
        </p:nvSpPr>
        <p:spPr>
          <a:xfrm>
            <a:off x="5092872"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28" name="矩形 27"/>
          <p:cNvSpPr/>
          <p:nvPr/>
        </p:nvSpPr>
        <p:spPr>
          <a:xfrm>
            <a:off x="609117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Tree>
    <p:extLst>
      <p:ext uri="{BB962C8B-B14F-4D97-AF65-F5344CB8AC3E}">
        <p14:creationId xmlns:p14="http://schemas.microsoft.com/office/powerpoint/2010/main" val="7742826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517232"/>
            <a:ext cx="9144000" cy="584775"/>
          </a:xfrm>
          <a:prstGeom prst="rect">
            <a:avLst/>
          </a:prstGeom>
        </p:spPr>
        <p:txBody>
          <a:bodyPr wrap="square">
            <a:spAutoFit/>
          </a:bodyPr>
          <a:lstStyle/>
          <a:p>
            <a:pPr algn="ctr"/>
            <a:r>
              <a:rPr lang="en-US" altLang="zh-CN" sz="3200" b="1" dirty="0" smtClean="0">
                <a:solidFill>
                  <a:srgbClr val="0070C0"/>
                </a:solidFill>
              </a:rPr>
              <a:t>Every grid shifts to the right one cell.</a:t>
            </a:r>
            <a:endParaRPr lang="zh-CN" altLang="en-US" sz="3200" b="1" dirty="0">
              <a:solidFill>
                <a:srgbClr val="0070C0"/>
              </a:solidFill>
            </a:endParaRPr>
          </a:p>
        </p:txBody>
      </p:sp>
      <p:sp>
        <p:nvSpPr>
          <p:cNvPr id="5" name="矩形 4"/>
          <p:cNvSpPr/>
          <p:nvPr/>
        </p:nvSpPr>
        <p:spPr>
          <a:xfrm>
            <a:off x="2053152"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6" name="矩形 5"/>
          <p:cNvSpPr/>
          <p:nvPr/>
        </p:nvSpPr>
        <p:spPr>
          <a:xfrm>
            <a:off x="3061264"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7" name="矩形 6"/>
          <p:cNvSpPr/>
          <p:nvPr/>
        </p:nvSpPr>
        <p:spPr>
          <a:xfrm>
            <a:off x="4069376"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8" name="矩形 7"/>
          <p:cNvSpPr/>
          <p:nvPr/>
        </p:nvSpPr>
        <p:spPr>
          <a:xfrm>
            <a:off x="5077488"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9" name="矩形 8"/>
          <p:cNvSpPr/>
          <p:nvPr/>
        </p:nvSpPr>
        <p:spPr>
          <a:xfrm>
            <a:off x="6075795"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pic>
        <p:nvPicPr>
          <p:cNvPr id="1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2" name="左弧形箭头 11"/>
          <p:cNvSpPr/>
          <p:nvPr/>
        </p:nvSpPr>
        <p:spPr>
          <a:xfrm rot="5400000">
            <a:off x="4067944" y="-2259632"/>
            <a:ext cx="792088" cy="5832648"/>
          </a:xfrm>
          <a:prstGeom prst="curv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206853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15" name="矩形 14"/>
          <p:cNvSpPr/>
          <p:nvPr/>
        </p:nvSpPr>
        <p:spPr>
          <a:xfrm>
            <a:off x="3076648"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en-US" altLang="zh-CN" sz="2400" b="1" dirty="0" smtClean="0">
                <a:solidFill>
                  <a:srgbClr val="00B050"/>
                </a:solidFill>
              </a:rPr>
              <a:t>1/9</a:t>
            </a:r>
            <a:endParaRPr lang="zh-CN" altLang="en-US" sz="2400" b="1" dirty="0">
              <a:solidFill>
                <a:srgbClr val="00B050"/>
              </a:solidFill>
            </a:endParaRPr>
          </a:p>
        </p:txBody>
      </p:sp>
      <p:sp>
        <p:nvSpPr>
          <p:cNvPr id="16" name="矩形 15"/>
          <p:cNvSpPr/>
          <p:nvPr/>
        </p:nvSpPr>
        <p:spPr>
          <a:xfrm>
            <a:off x="4084760"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1/3</a:t>
            </a:r>
            <a:endParaRPr lang="zh-CN" altLang="en-US" sz="2400" b="1" dirty="0">
              <a:solidFill>
                <a:srgbClr val="FF0000"/>
              </a:solidFill>
            </a:endParaRPr>
          </a:p>
        </p:txBody>
      </p:sp>
      <p:sp>
        <p:nvSpPr>
          <p:cNvPr id="17" name="矩形 16"/>
          <p:cNvSpPr/>
          <p:nvPr/>
        </p:nvSpPr>
        <p:spPr>
          <a:xfrm>
            <a:off x="5092872"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1/3</a:t>
            </a:r>
            <a:endParaRPr lang="zh-CN" altLang="en-US" sz="2400" b="1" dirty="0">
              <a:solidFill>
                <a:srgbClr val="00B050"/>
              </a:solidFill>
            </a:endParaRPr>
          </a:p>
        </p:txBody>
      </p:sp>
      <p:sp>
        <p:nvSpPr>
          <p:cNvPr id="18" name="矩形 17"/>
          <p:cNvSpPr/>
          <p:nvPr/>
        </p:nvSpPr>
        <p:spPr>
          <a:xfrm>
            <a:off x="609117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1/9</a:t>
            </a:r>
            <a:endParaRPr lang="zh-CN" altLang="en-US" sz="2400" b="1" dirty="0">
              <a:solidFill>
                <a:srgbClr val="00B050"/>
              </a:solidFill>
            </a:endParaRPr>
          </a:p>
        </p:txBody>
      </p:sp>
      <p:cxnSp>
        <p:nvCxnSpPr>
          <p:cNvPr id="4" name="直接箭头连接符 3"/>
          <p:cNvCxnSpPr>
            <a:stCxn id="5" idx="2"/>
            <a:endCxn id="15" idx="0"/>
          </p:cNvCxnSpPr>
          <p:nvPr/>
        </p:nvCxnSpPr>
        <p:spPr>
          <a:xfrm>
            <a:off x="2557208" y="1556792"/>
            <a:ext cx="1023496"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9" name="直接箭头连接符 18"/>
          <p:cNvCxnSpPr/>
          <p:nvPr/>
        </p:nvCxnSpPr>
        <p:spPr>
          <a:xfrm>
            <a:off x="5547016" y="1556792"/>
            <a:ext cx="1023496"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0" name="直接箭头连接符 19"/>
          <p:cNvCxnSpPr/>
          <p:nvPr/>
        </p:nvCxnSpPr>
        <p:spPr>
          <a:xfrm>
            <a:off x="3548504" y="1541944"/>
            <a:ext cx="1023496" cy="12961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a:off x="4558048" y="1556792"/>
            <a:ext cx="1023496" cy="12961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a:stCxn id="9" idx="2"/>
            <a:endCxn id="14" idx="0"/>
          </p:cNvCxnSpPr>
          <p:nvPr/>
        </p:nvCxnSpPr>
        <p:spPr>
          <a:xfrm flipH="1">
            <a:off x="2572592" y="1556792"/>
            <a:ext cx="4007259"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nvGrpSpPr>
          <p:cNvPr id="25" name="组合 24"/>
          <p:cNvGrpSpPr/>
          <p:nvPr/>
        </p:nvGrpSpPr>
        <p:grpSpPr>
          <a:xfrm>
            <a:off x="882289" y="4077072"/>
            <a:ext cx="7223201" cy="1006260"/>
            <a:chOff x="940865" y="0"/>
            <a:chExt cx="7223201" cy="1006260"/>
          </a:xfrm>
          <a:scene3d>
            <a:camera prst="orthographicFront"/>
            <a:lightRig rig="flat" dir="t"/>
          </a:scene3d>
        </p:grpSpPr>
        <p:sp>
          <p:nvSpPr>
            <p:cNvPr id="26" name="圆角矩形 25"/>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7"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256961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648" y="790000"/>
            <a:ext cx="4043826" cy="1918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2" y="3356992"/>
            <a:ext cx="4437493"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圆角矩形 6"/>
          <p:cNvSpPr/>
          <p:nvPr/>
        </p:nvSpPr>
        <p:spPr>
          <a:xfrm>
            <a:off x="755576" y="692696"/>
            <a:ext cx="7704856" cy="2088232"/>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圆角矩形 7"/>
          <p:cNvSpPr/>
          <p:nvPr/>
        </p:nvSpPr>
        <p:spPr>
          <a:xfrm>
            <a:off x="755576" y="3212976"/>
            <a:ext cx="7704856" cy="2664296"/>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9" name="三十二角星 8"/>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a:t>
            </a:r>
            <a:endParaRPr lang="zh-CN" altLang="en-US" sz="4400" b="1" dirty="0"/>
          </a:p>
        </p:txBody>
      </p:sp>
      <p:grpSp>
        <p:nvGrpSpPr>
          <p:cNvPr id="10" name="组合 9"/>
          <p:cNvGrpSpPr/>
          <p:nvPr/>
        </p:nvGrpSpPr>
        <p:grpSpPr>
          <a:xfrm>
            <a:off x="3707904" y="5171906"/>
            <a:ext cx="3347863" cy="1044865"/>
            <a:chOff x="3" y="0"/>
            <a:chExt cx="4752524" cy="1224136"/>
          </a:xfrm>
          <a:scene3d>
            <a:camera prst="orthographicFront"/>
            <a:lightRig rig="chilly" dir="t"/>
          </a:scene3d>
        </p:grpSpPr>
        <p:sp>
          <p:nvSpPr>
            <p:cNvPr id="11" name="椭圆 10"/>
            <p:cNvSpPr/>
            <p:nvPr/>
          </p:nvSpPr>
          <p:spPr>
            <a:xfrm>
              <a:off x="3" y="0"/>
              <a:ext cx="4752524" cy="1224136"/>
            </a:xfrm>
            <a:prstGeom prst="ellipse">
              <a:avLst/>
            </a:prstGeom>
            <a:sp3d prstMaterial="translucentPowder">
              <a:bevelT w="127000" h="25400" prst="softRound"/>
            </a:sp3d>
          </p:spPr>
          <p:style>
            <a:lnRef idx="0">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2" name="椭圆 4"/>
            <p:cNvSpPr/>
            <p:nvPr/>
          </p:nvSpPr>
          <p:spPr>
            <a:xfrm>
              <a:off x="695994" y="179271"/>
              <a:ext cx="3360542" cy="865594"/>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2355850" rtl="0">
                <a:lnSpc>
                  <a:spcPct val="90000"/>
                </a:lnSpc>
                <a:spcBef>
                  <a:spcPct val="0"/>
                </a:spcBef>
                <a:spcAft>
                  <a:spcPct val="35000"/>
                </a:spcAft>
              </a:pPr>
              <a:r>
                <a:rPr lang="en-US" sz="3200" kern="1200" dirty="0" smtClean="0"/>
                <a:t>Circular convolution</a:t>
              </a:r>
              <a:endParaRPr lang="zh-CN" sz="3200" kern="1200" dirty="0"/>
            </a:p>
          </p:txBody>
        </p:sp>
      </p:grpSp>
    </p:spTree>
    <p:extLst>
      <p:ext uri="{BB962C8B-B14F-4D97-AF65-F5344CB8AC3E}">
        <p14:creationId xmlns:p14="http://schemas.microsoft.com/office/powerpoint/2010/main" val="3914775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style.rotation</p:attrName>
                                        </p:attrNameLst>
                                      </p:cBhvr>
                                      <p:tavLst>
                                        <p:tav tm="0">
                                          <p:val>
                                            <p:fltVal val="720"/>
                                          </p:val>
                                        </p:tav>
                                        <p:tav tm="100000">
                                          <p:val>
                                            <p:fltVal val="0"/>
                                          </p:val>
                                        </p:tav>
                                      </p:tavLst>
                                    </p:anim>
                                    <p:anim calcmode="lin" valueType="num">
                                      <p:cBhvr>
                                        <p:cTn id="9" dur="2000" fill="hold"/>
                                        <p:tgtEl>
                                          <p:spTgt spid="10"/>
                                        </p:tgtEl>
                                        <p:attrNameLst>
                                          <p:attrName>ppt_h</p:attrName>
                                        </p:attrNameLst>
                                      </p:cBhvr>
                                      <p:tavLst>
                                        <p:tav tm="0">
                                          <p:val>
                                            <p:fltVal val="0"/>
                                          </p:val>
                                        </p:tav>
                                        <p:tav tm="100000">
                                          <p:val>
                                            <p:strVal val="#ppt_h"/>
                                          </p:val>
                                        </p:tav>
                                      </p:tavLst>
                                    </p:anim>
                                    <p:anim calcmode="lin" valueType="num">
                                      <p:cBhvr>
                                        <p:cTn id="10" dur="20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3152"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6" name="矩形 5"/>
          <p:cNvSpPr/>
          <p:nvPr/>
        </p:nvSpPr>
        <p:spPr>
          <a:xfrm>
            <a:off x="3061264"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7" name="矩形 6"/>
          <p:cNvSpPr/>
          <p:nvPr/>
        </p:nvSpPr>
        <p:spPr>
          <a:xfrm>
            <a:off x="4069376"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8" name="矩形 7"/>
          <p:cNvSpPr/>
          <p:nvPr/>
        </p:nvSpPr>
        <p:spPr>
          <a:xfrm>
            <a:off x="5077488"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9" name="矩形 8"/>
          <p:cNvSpPr/>
          <p:nvPr/>
        </p:nvSpPr>
        <p:spPr>
          <a:xfrm>
            <a:off x="6075795"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pic>
        <p:nvPicPr>
          <p:cNvPr id="1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2" name="左弧形箭头 11"/>
          <p:cNvSpPr/>
          <p:nvPr/>
        </p:nvSpPr>
        <p:spPr>
          <a:xfrm rot="5400000">
            <a:off x="4067944" y="-2259632"/>
            <a:ext cx="792088" cy="5832648"/>
          </a:xfrm>
          <a:prstGeom prst="curv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206853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15" name="矩形 14"/>
          <p:cNvSpPr/>
          <p:nvPr/>
        </p:nvSpPr>
        <p:spPr>
          <a:xfrm>
            <a:off x="3076648"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en-US" altLang="zh-CN" sz="2400" b="1" dirty="0" smtClean="0">
                <a:solidFill>
                  <a:srgbClr val="00B050"/>
                </a:solidFill>
              </a:rPr>
              <a:t>1/9</a:t>
            </a:r>
            <a:endParaRPr lang="zh-CN" altLang="en-US" sz="2400" b="1" dirty="0">
              <a:solidFill>
                <a:srgbClr val="00B050"/>
              </a:solidFill>
            </a:endParaRPr>
          </a:p>
        </p:txBody>
      </p:sp>
      <p:sp>
        <p:nvSpPr>
          <p:cNvPr id="16" name="矩形 15"/>
          <p:cNvSpPr/>
          <p:nvPr/>
        </p:nvSpPr>
        <p:spPr>
          <a:xfrm>
            <a:off x="4084760"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1/3</a:t>
            </a:r>
            <a:endParaRPr lang="zh-CN" altLang="en-US" sz="2400" b="1" dirty="0">
              <a:solidFill>
                <a:srgbClr val="FF0000"/>
              </a:solidFill>
            </a:endParaRPr>
          </a:p>
        </p:txBody>
      </p:sp>
      <p:sp>
        <p:nvSpPr>
          <p:cNvPr id="17" name="矩形 16"/>
          <p:cNvSpPr/>
          <p:nvPr/>
        </p:nvSpPr>
        <p:spPr>
          <a:xfrm>
            <a:off x="5092872"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1/3</a:t>
            </a:r>
            <a:endParaRPr lang="zh-CN" altLang="en-US" sz="2400" b="1" dirty="0">
              <a:solidFill>
                <a:srgbClr val="00B050"/>
              </a:solidFill>
            </a:endParaRPr>
          </a:p>
        </p:txBody>
      </p:sp>
      <p:sp>
        <p:nvSpPr>
          <p:cNvPr id="18" name="矩形 17"/>
          <p:cNvSpPr/>
          <p:nvPr/>
        </p:nvSpPr>
        <p:spPr>
          <a:xfrm>
            <a:off x="609117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1/9</a:t>
            </a:r>
            <a:endParaRPr lang="zh-CN" altLang="en-US" sz="2400" b="1" dirty="0">
              <a:solidFill>
                <a:srgbClr val="00B050"/>
              </a:solidFill>
            </a:endParaRPr>
          </a:p>
        </p:txBody>
      </p:sp>
      <p:cxnSp>
        <p:nvCxnSpPr>
          <p:cNvPr id="4" name="直接箭头连接符 3"/>
          <p:cNvCxnSpPr>
            <a:stCxn id="5" idx="2"/>
            <a:endCxn id="15" idx="0"/>
          </p:cNvCxnSpPr>
          <p:nvPr/>
        </p:nvCxnSpPr>
        <p:spPr>
          <a:xfrm>
            <a:off x="2557208" y="1556792"/>
            <a:ext cx="1023496"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9" name="直接箭头连接符 18"/>
          <p:cNvCxnSpPr/>
          <p:nvPr/>
        </p:nvCxnSpPr>
        <p:spPr>
          <a:xfrm>
            <a:off x="5547016" y="1556792"/>
            <a:ext cx="1023496"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0" name="直接箭头连接符 19"/>
          <p:cNvCxnSpPr/>
          <p:nvPr/>
        </p:nvCxnSpPr>
        <p:spPr>
          <a:xfrm>
            <a:off x="3548504" y="1541944"/>
            <a:ext cx="1023496" cy="12961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a:off x="4558048" y="1556792"/>
            <a:ext cx="1023496" cy="12961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a:stCxn id="9" idx="2"/>
            <a:endCxn id="14" idx="0"/>
          </p:cNvCxnSpPr>
          <p:nvPr/>
        </p:nvCxnSpPr>
        <p:spPr>
          <a:xfrm flipH="1">
            <a:off x="2572592" y="1556792"/>
            <a:ext cx="4007259"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nvGrpSpPr>
          <p:cNvPr id="25" name="组合 24"/>
          <p:cNvGrpSpPr/>
          <p:nvPr/>
        </p:nvGrpSpPr>
        <p:grpSpPr>
          <a:xfrm>
            <a:off x="882289" y="4077072"/>
            <a:ext cx="7223201" cy="1006260"/>
            <a:chOff x="940865" y="0"/>
            <a:chExt cx="7223201" cy="1006260"/>
          </a:xfrm>
          <a:scene3d>
            <a:camera prst="orthographicFront"/>
            <a:lightRig rig="flat" dir="t"/>
          </a:scene3d>
        </p:grpSpPr>
        <p:sp>
          <p:nvSpPr>
            <p:cNvPr id="26" name="圆角矩形 25"/>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7"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b="1" kern="1200" dirty="0" smtClean="0"/>
                <a:t>Accurate motion</a:t>
              </a:r>
              <a:endParaRPr lang="zh-CN" sz="5100" b="1" kern="1200" dirty="0"/>
            </a:p>
          </p:txBody>
        </p:sp>
      </p:grpSp>
      <p:grpSp>
        <p:nvGrpSpPr>
          <p:cNvPr id="24" name="组合 23"/>
          <p:cNvGrpSpPr/>
          <p:nvPr/>
        </p:nvGrpSpPr>
        <p:grpSpPr>
          <a:xfrm>
            <a:off x="931411" y="5373216"/>
            <a:ext cx="7223201" cy="1006260"/>
            <a:chOff x="940865" y="0"/>
            <a:chExt cx="7223201" cy="1006260"/>
          </a:xfrm>
          <a:scene3d>
            <a:camera prst="orthographicFront"/>
            <a:lightRig rig="flat" dir="t"/>
          </a:scene3d>
        </p:grpSpPr>
        <p:sp>
          <p:nvSpPr>
            <p:cNvPr id="28" name="圆角矩形 27"/>
            <p:cNvSpPr/>
            <p:nvPr/>
          </p:nvSpPr>
          <p:spPr>
            <a:xfrm>
              <a:off x="940865" y="0"/>
              <a:ext cx="7223201" cy="1006260"/>
            </a:xfrm>
            <a:prstGeom prst="roundRect">
              <a:avLst/>
            </a:prstGeom>
          </p:spPr>
          <p:style>
            <a:lnRef idx="0">
              <a:schemeClr val="accent5"/>
            </a:lnRef>
            <a:fillRef idx="3">
              <a:schemeClr val="accent5"/>
            </a:fillRef>
            <a:effectRef idx="3">
              <a:schemeClr val="accent5"/>
            </a:effectRef>
            <a:fontRef idx="minor">
              <a:schemeClr val="lt1"/>
            </a:fontRef>
          </p:style>
        </p:sp>
        <p:sp>
          <p:nvSpPr>
            <p:cNvPr id="29" name="圆角矩形 4"/>
            <p:cNvSpPr/>
            <p:nvPr/>
          </p:nvSpPr>
          <p:spPr>
            <a:xfrm>
              <a:off x="989987" y="49122"/>
              <a:ext cx="7124957" cy="908016"/>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b="1" kern="1200" dirty="0" smtClean="0"/>
                <a:t>Let’s see inaccurate motion</a:t>
              </a:r>
              <a:endParaRPr lang="zh-CN" sz="4400" b="1" kern="1200" dirty="0"/>
            </a:p>
          </p:txBody>
        </p:sp>
      </p:grpSp>
    </p:spTree>
    <p:extLst>
      <p:ext uri="{BB962C8B-B14F-4D97-AF65-F5344CB8AC3E}">
        <p14:creationId xmlns:p14="http://schemas.microsoft.com/office/powerpoint/2010/main" val="318180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3152"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6" name="矩形 5"/>
          <p:cNvSpPr/>
          <p:nvPr/>
        </p:nvSpPr>
        <p:spPr>
          <a:xfrm>
            <a:off x="3061264"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7" name="矩形 6"/>
          <p:cNvSpPr/>
          <p:nvPr/>
        </p:nvSpPr>
        <p:spPr>
          <a:xfrm>
            <a:off x="4069376"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8" name="矩形 7"/>
          <p:cNvSpPr/>
          <p:nvPr/>
        </p:nvSpPr>
        <p:spPr>
          <a:xfrm>
            <a:off x="5077488"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9" name="矩形 8"/>
          <p:cNvSpPr/>
          <p:nvPr/>
        </p:nvSpPr>
        <p:spPr>
          <a:xfrm>
            <a:off x="6075795"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pic>
        <p:nvPicPr>
          <p:cNvPr id="1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3137322" y="767518"/>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206853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5" name="矩形 14"/>
          <p:cNvSpPr/>
          <p:nvPr/>
        </p:nvSpPr>
        <p:spPr>
          <a:xfrm>
            <a:off x="3076648"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endParaRPr lang="zh-CN" altLang="en-US" sz="2400" b="1" dirty="0">
              <a:solidFill>
                <a:srgbClr val="00B050"/>
              </a:solidFill>
            </a:endParaRPr>
          </a:p>
        </p:txBody>
      </p:sp>
      <p:sp>
        <p:nvSpPr>
          <p:cNvPr id="16" name="矩形 15"/>
          <p:cNvSpPr/>
          <p:nvPr/>
        </p:nvSpPr>
        <p:spPr>
          <a:xfrm>
            <a:off x="4084760"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17" name="矩形 16"/>
          <p:cNvSpPr/>
          <p:nvPr/>
        </p:nvSpPr>
        <p:spPr>
          <a:xfrm>
            <a:off x="5092872"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8" name="矩形 17"/>
          <p:cNvSpPr/>
          <p:nvPr/>
        </p:nvSpPr>
        <p:spPr>
          <a:xfrm>
            <a:off x="609117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pic>
        <p:nvPicPr>
          <p:cNvPr id="3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3163727" y="2758447"/>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7236296" y="904364"/>
            <a:ext cx="1259632" cy="584775"/>
          </a:xfrm>
          <a:prstGeom prst="rect">
            <a:avLst/>
          </a:prstGeom>
        </p:spPr>
        <p:txBody>
          <a:bodyPr wrap="square">
            <a:spAutoFit/>
          </a:bodyPr>
          <a:lstStyle/>
          <a:p>
            <a:pPr algn="ctr"/>
            <a:r>
              <a:rPr lang="en-US" altLang="zh-CN" sz="3200" b="1" dirty="0" smtClean="0"/>
              <a:t>U = 1</a:t>
            </a:r>
            <a:endParaRPr lang="zh-CN" altLang="en-US" sz="3200" b="1" dirty="0"/>
          </a:p>
        </p:txBody>
      </p:sp>
      <p:sp>
        <p:nvSpPr>
          <p:cNvPr id="32" name="矩形 31"/>
          <p:cNvSpPr/>
          <p:nvPr/>
        </p:nvSpPr>
        <p:spPr>
          <a:xfrm>
            <a:off x="7244888" y="2920588"/>
            <a:ext cx="1259632" cy="584775"/>
          </a:xfrm>
          <a:prstGeom prst="rect">
            <a:avLst/>
          </a:prstGeom>
        </p:spPr>
        <p:txBody>
          <a:bodyPr wrap="square">
            <a:spAutoFit/>
          </a:bodyPr>
          <a:lstStyle/>
          <a:p>
            <a:pPr algn="ctr"/>
            <a:r>
              <a:rPr lang="en-US" altLang="zh-CN" sz="3200" b="1" dirty="0" smtClean="0"/>
              <a:t>U = 2</a:t>
            </a:r>
            <a:endParaRPr lang="zh-CN" altLang="en-US" sz="3200" b="1" dirty="0"/>
          </a:p>
        </p:txBody>
      </p:sp>
      <p:sp>
        <p:nvSpPr>
          <p:cNvPr id="41" name="下弧形箭头 40"/>
          <p:cNvSpPr/>
          <p:nvPr/>
        </p:nvSpPr>
        <p:spPr>
          <a:xfrm>
            <a:off x="3851920" y="3573016"/>
            <a:ext cx="864096" cy="288032"/>
          </a:xfrm>
          <a:prstGeom prst="curved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42" name="下弧形箭头 41"/>
          <p:cNvSpPr/>
          <p:nvPr/>
        </p:nvSpPr>
        <p:spPr>
          <a:xfrm>
            <a:off x="3491880" y="3573016"/>
            <a:ext cx="2232248" cy="576064"/>
          </a:xfrm>
          <a:prstGeom prst="curved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solidFill>
                <a:schemeClr val="tx1"/>
              </a:solidFill>
            </a:endParaRPr>
          </a:p>
        </p:txBody>
      </p:sp>
      <p:sp>
        <p:nvSpPr>
          <p:cNvPr id="43" name="下弧形箭头 42"/>
          <p:cNvSpPr/>
          <p:nvPr/>
        </p:nvSpPr>
        <p:spPr>
          <a:xfrm>
            <a:off x="3131840" y="3576424"/>
            <a:ext cx="3600400" cy="788680"/>
          </a:xfrm>
          <a:prstGeom prst="curved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44" name="下弧形箭头 43"/>
          <p:cNvSpPr/>
          <p:nvPr/>
        </p:nvSpPr>
        <p:spPr>
          <a:xfrm>
            <a:off x="3707904" y="1562120"/>
            <a:ext cx="307646" cy="288032"/>
          </a:xfrm>
          <a:prstGeom prst="curvedUpArrow">
            <a:avLst>
              <a:gd name="adj1" fmla="val 25000"/>
              <a:gd name="adj2" fmla="val 50000"/>
              <a:gd name="adj3" fmla="val 1706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45" name="下弧形箭头 44"/>
          <p:cNvSpPr/>
          <p:nvPr/>
        </p:nvSpPr>
        <p:spPr>
          <a:xfrm>
            <a:off x="3457308" y="1562120"/>
            <a:ext cx="1258708" cy="576064"/>
          </a:xfrm>
          <a:prstGeom prst="curved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solidFill>
                <a:schemeClr val="tx1"/>
              </a:solidFill>
            </a:endParaRPr>
          </a:p>
        </p:txBody>
      </p:sp>
      <p:sp>
        <p:nvSpPr>
          <p:cNvPr id="46" name="下弧形箭头 45"/>
          <p:cNvSpPr/>
          <p:nvPr/>
        </p:nvSpPr>
        <p:spPr>
          <a:xfrm>
            <a:off x="3123828" y="1556792"/>
            <a:ext cx="2600300" cy="864096"/>
          </a:xfrm>
          <a:prstGeom prst="curved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47" name="矩形 46"/>
          <p:cNvSpPr/>
          <p:nvPr/>
        </p:nvSpPr>
        <p:spPr>
          <a:xfrm>
            <a:off x="382000" y="4869160"/>
            <a:ext cx="8496944" cy="1569660"/>
          </a:xfrm>
          <a:prstGeom prst="rect">
            <a:avLst/>
          </a:prstGeom>
        </p:spPr>
        <p:txBody>
          <a:bodyPr wrap="square">
            <a:spAutoFit/>
          </a:bodyPr>
          <a:lstStyle/>
          <a:p>
            <a:r>
              <a:rPr lang="en-US" altLang="zh-CN" sz="2400" dirty="0"/>
              <a:t>Assume the robot </a:t>
            </a:r>
            <a:r>
              <a:rPr lang="en-US" altLang="zh-CN" sz="2400" b="1" i="1" dirty="0"/>
              <a:t>executes its action</a:t>
            </a:r>
            <a:r>
              <a:rPr lang="en-US" altLang="zh-CN" sz="2400" dirty="0"/>
              <a:t> with high probability (0.8), correctly; with </a:t>
            </a:r>
            <a:r>
              <a:rPr lang="en-US" altLang="zh-CN" sz="2400" dirty="0" smtClean="0"/>
              <a:t>small probability </a:t>
            </a:r>
            <a:r>
              <a:rPr lang="en-US" altLang="zh-CN" sz="2400" dirty="0"/>
              <a:t>(0.1) it will </a:t>
            </a:r>
            <a:r>
              <a:rPr lang="en-US" altLang="zh-CN" sz="2400" b="1" dirty="0">
                <a:solidFill>
                  <a:srgbClr val="FF0000"/>
                </a:solidFill>
              </a:rPr>
              <a:t>overshoot</a:t>
            </a:r>
            <a:r>
              <a:rPr lang="en-US" altLang="zh-CN" sz="2400" dirty="0"/>
              <a:t> or </a:t>
            </a:r>
            <a:r>
              <a:rPr lang="en-US" altLang="zh-CN" sz="2400" b="1" i="1" dirty="0">
                <a:solidFill>
                  <a:srgbClr val="00B050"/>
                </a:solidFill>
              </a:rPr>
              <a:t>undershoot</a:t>
            </a:r>
            <a:r>
              <a:rPr lang="en-US" altLang="zh-CN" sz="2400" dirty="0"/>
              <a:t>. Note that this is a more accurate model </a:t>
            </a:r>
            <a:r>
              <a:rPr lang="en-US" altLang="zh-CN" sz="2400" dirty="0" smtClean="0"/>
              <a:t>of real </a:t>
            </a:r>
            <a:r>
              <a:rPr lang="en-US" altLang="zh-CN" sz="2400" dirty="0"/>
              <a:t>robot motion.</a:t>
            </a:r>
            <a:endParaRPr lang="zh-CN" altLang="en-US" sz="2400" dirty="0"/>
          </a:p>
        </p:txBody>
      </p:sp>
      <p:sp>
        <p:nvSpPr>
          <p:cNvPr id="48" name="矩形 47"/>
          <p:cNvSpPr/>
          <p:nvPr/>
        </p:nvSpPr>
        <p:spPr>
          <a:xfrm>
            <a:off x="6469475" y="3861048"/>
            <a:ext cx="629816" cy="461665"/>
          </a:xfrm>
          <a:prstGeom prst="rect">
            <a:avLst/>
          </a:prstGeom>
        </p:spPr>
        <p:txBody>
          <a:bodyPr wrap="square">
            <a:spAutoFit/>
          </a:bodyPr>
          <a:lstStyle/>
          <a:p>
            <a:pPr algn="ctr"/>
            <a:r>
              <a:rPr lang="en-US" altLang="zh-CN" sz="2400" b="1" dirty="0" smtClean="0">
                <a:solidFill>
                  <a:srgbClr val="FF0000"/>
                </a:solidFill>
              </a:rPr>
              <a:t>0.1</a:t>
            </a:r>
            <a:endParaRPr lang="zh-CN" altLang="en-US" sz="2400" b="1" dirty="0">
              <a:solidFill>
                <a:srgbClr val="FF0000"/>
              </a:solidFill>
            </a:endParaRPr>
          </a:p>
        </p:txBody>
      </p:sp>
      <p:sp>
        <p:nvSpPr>
          <p:cNvPr id="49" name="矩形 48"/>
          <p:cNvSpPr/>
          <p:nvPr/>
        </p:nvSpPr>
        <p:spPr>
          <a:xfrm>
            <a:off x="5455784" y="3687415"/>
            <a:ext cx="629816" cy="461665"/>
          </a:xfrm>
          <a:prstGeom prst="rect">
            <a:avLst/>
          </a:prstGeom>
        </p:spPr>
        <p:txBody>
          <a:bodyPr wrap="square">
            <a:spAutoFit/>
          </a:bodyPr>
          <a:lstStyle/>
          <a:p>
            <a:pPr algn="ctr"/>
            <a:r>
              <a:rPr lang="en-US" altLang="zh-CN" sz="2400" b="1" dirty="0" smtClean="0"/>
              <a:t>0.8</a:t>
            </a:r>
            <a:endParaRPr lang="zh-CN" altLang="en-US" sz="2400" b="1" dirty="0"/>
          </a:p>
        </p:txBody>
      </p:sp>
      <p:sp>
        <p:nvSpPr>
          <p:cNvPr id="50" name="矩形 49"/>
          <p:cNvSpPr/>
          <p:nvPr/>
        </p:nvSpPr>
        <p:spPr>
          <a:xfrm>
            <a:off x="4540403" y="3593837"/>
            <a:ext cx="629816" cy="461665"/>
          </a:xfrm>
          <a:prstGeom prst="rect">
            <a:avLst/>
          </a:prstGeom>
        </p:spPr>
        <p:txBody>
          <a:bodyPr wrap="square">
            <a:spAutoFit/>
          </a:bodyPr>
          <a:lstStyle/>
          <a:p>
            <a:pPr algn="ctr"/>
            <a:r>
              <a:rPr lang="en-US" altLang="zh-CN" sz="2400" b="1" dirty="0" smtClean="0">
                <a:solidFill>
                  <a:srgbClr val="00B050"/>
                </a:solidFill>
              </a:rPr>
              <a:t>0.1</a:t>
            </a:r>
            <a:endParaRPr lang="zh-CN" altLang="en-US" sz="2400" b="1" dirty="0">
              <a:solidFill>
                <a:srgbClr val="00B050"/>
              </a:solidFill>
            </a:endParaRPr>
          </a:p>
        </p:txBody>
      </p:sp>
    </p:spTree>
    <p:extLst>
      <p:ext uri="{BB962C8B-B14F-4D97-AF65-F5344CB8AC3E}">
        <p14:creationId xmlns:p14="http://schemas.microsoft.com/office/powerpoint/2010/main" val="40841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260648"/>
            <a:ext cx="91313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95536" y="4005064"/>
            <a:ext cx="8598098" cy="1815882"/>
          </a:xfrm>
          <a:prstGeom prst="rect">
            <a:avLst/>
          </a:prstGeom>
        </p:spPr>
        <p:txBody>
          <a:bodyPr wrap="square">
            <a:spAutoFit/>
          </a:bodyPr>
          <a:lstStyle/>
          <a:p>
            <a:r>
              <a:rPr lang="en-US" altLang="zh-CN" sz="2800" dirty="0"/>
              <a:t>Let's assume there are 3 different landmarks in the world</a:t>
            </a:r>
            <a:r>
              <a:rPr lang="en-US" altLang="zh-CN" dirty="0"/>
              <a:t>. </a:t>
            </a:r>
            <a:r>
              <a:rPr lang="en-US" altLang="zh-CN" sz="2800" dirty="0"/>
              <a:t>they all look alike, so they're not distinguishable, but </a:t>
            </a:r>
            <a:r>
              <a:rPr lang="en-US" altLang="zh-CN" sz="2800" dirty="0" smtClean="0"/>
              <a:t>robot </a:t>
            </a:r>
            <a:r>
              <a:rPr lang="en-US" altLang="zh-CN" sz="2800" dirty="0"/>
              <a:t>can distinguish the door from the non-door area--from the wall.</a:t>
            </a:r>
            <a:endParaRPr lang="zh-CN" altLang="en-US" sz="2800" dirty="0"/>
          </a:p>
        </p:txBody>
      </p:sp>
    </p:spTree>
    <p:extLst>
      <p:ext uri="{BB962C8B-B14F-4D97-AF65-F5344CB8AC3E}">
        <p14:creationId xmlns:p14="http://schemas.microsoft.com/office/powerpoint/2010/main" val="24825978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06853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5" name="矩形 14"/>
          <p:cNvSpPr/>
          <p:nvPr/>
        </p:nvSpPr>
        <p:spPr>
          <a:xfrm>
            <a:off x="3076648"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endParaRPr lang="zh-CN" altLang="en-US" sz="2400" b="1" dirty="0">
              <a:solidFill>
                <a:srgbClr val="00B050"/>
              </a:solidFill>
            </a:endParaRPr>
          </a:p>
        </p:txBody>
      </p:sp>
      <p:sp>
        <p:nvSpPr>
          <p:cNvPr id="16" name="矩形 15"/>
          <p:cNvSpPr/>
          <p:nvPr/>
        </p:nvSpPr>
        <p:spPr>
          <a:xfrm>
            <a:off x="4084760"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17" name="矩形 16"/>
          <p:cNvSpPr/>
          <p:nvPr/>
        </p:nvSpPr>
        <p:spPr>
          <a:xfrm>
            <a:off x="5092872"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8" name="矩形 17"/>
          <p:cNvSpPr/>
          <p:nvPr/>
        </p:nvSpPr>
        <p:spPr>
          <a:xfrm>
            <a:off x="609117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pic>
        <p:nvPicPr>
          <p:cNvPr id="3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3163727" y="2758447"/>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7244888" y="2920588"/>
            <a:ext cx="1259632" cy="584775"/>
          </a:xfrm>
          <a:prstGeom prst="rect">
            <a:avLst/>
          </a:prstGeom>
        </p:spPr>
        <p:txBody>
          <a:bodyPr wrap="square">
            <a:spAutoFit/>
          </a:bodyPr>
          <a:lstStyle/>
          <a:p>
            <a:pPr algn="ctr"/>
            <a:r>
              <a:rPr lang="en-US" altLang="zh-CN" sz="3200" b="1" dirty="0" smtClean="0"/>
              <a:t>U = 2</a:t>
            </a:r>
            <a:endParaRPr lang="zh-CN" altLang="en-US" sz="3200" b="1" dirty="0"/>
          </a:p>
        </p:txBody>
      </p:sp>
      <p:sp>
        <p:nvSpPr>
          <p:cNvPr id="41" name="下弧形箭头 40"/>
          <p:cNvSpPr/>
          <p:nvPr/>
        </p:nvSpPr>
        <p:spPr>
          <a:xfrm>
            <a:off x="3851920" y="3573016"/>
            <a:ext cx="864096" cy="288032"/>
          </a:xfrm>
          <a:prstGeom prst="curved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42" name="下弧形箭头 41"/>
          <p:cNvSpPr/>
          <p:nvPr/>
        </p:nvSpPr>
        <p:spPr>
          <a:xfrm>
            <a:off x="3491880" y="3573016"/>
            <a:ext cx="2232248" cy="576064"/>
          </a:xfrm>
          <a:prstGeom prst="curved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solidFill>
                <a:schemeClr val="tx1"/>
              </a:solidFill>
            </a:endParaRPr>
          </a:p>
        </p:txBody>
      </p:sp>
      <p:sp>
        <p:nvSpPr>
          <p:cNvPr id="43" name="下弧形箭头 42"/>
          <p:cNvSpPr/>
          <p:nvPr/>
        </p:nvSpPr>
        <p:spPr>
          <a:xfrm>
            <a:off x="3131840" y="3576424"/>
            <a:ext cx="3600400" cy="788680"/>
          </a:xfrm>
          <a:prstGeom prst="curved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47" name="矩形 46"/>
          <p:cNvSpPr/>
          <p:nvPr/>
        </p:nvSpPr>
        <p:spPr>
          <a:xfrm>
            <a:off x="374008" y="5157192"/>
            <a:ext cx="8496944" cy="1200329"/>
          </a:xfrm>
          <a:prstGeom prst="rect">
            <a:avLst/>
          </a:prstGeom>
        </p:spPr>
        <p:txBody>
          <a:bodyPr wrap="square">
            <a:spAutoFit/>
          </a:bodyPr>
          <a:lstStyle/>
          <a:p>
            <a:r>
              <a:rPr lang="en-US" altLang="zh-CN" sz="3600" b="1" dirty="0" smtClean="0"/>
              <a:t>It is </a:t>
            </a:r>
            <a:r>
              <a:rPr lang="en-US" altLang="zh-CN" sz="3600" b="1" dirty="0"/>
              <a:t>the primary reason why localization is hard, because robots are not very </a:t>
            </a:r>
            <a:r>
              <a:rPr lang="en-US" altLang="zh-CN" sz="3600" b="1" dirty="0" smtClean="0"/>
              <a:t>accurate.</a:t>
            </a:r>
            <a:endParaRPr lang="zh-CN" altLang="en-US" sz="3600" b="1" dirty="0"/>
          </a:p>
        </p:txBody>
      </p:sp>
      <p:sp>
        <p:nvSpPr>
          <p:cNvPr id="48" name="矩形 47"/>
          <p:cNvSpPr/>
          <p:nvPr/>
        </p:nvSpPr>
        <p:spPr>
          <a:xfrm>
            <a:off x="6469475" y="3861048"/>
            <a:ext cx="629816" cy="461665"/>
          </a:xfrm>
          <a:prstGeom prst="rect">
            <a:avLst/>
          </a:prstGeom>
        </p:spPr>
        <p:txBody>
          <a:bodyPr wrap="square">
            <a:spAutoFit/>
          </a:bodyPr>
          <a:lstStyle/>
          <a:p>
            <a:pPr algn="ctr"/>
            <a:r>
              <a:rPr lang="en-US" altLang="zh-CN" sz="2400" b="1" dirty="0" smtClean="0">
                <a:solidFill>
                  <a:srgbClr val="FF0000"/>
                </a:solidFill>
              </a:rPr>
              <a:t>0.1</a:t>
            </a:r>
            <a:endParaRPr lang="zh-CN" altLang="en-US" sz="2400" b="1" dirty="0">
              <a:solidFill>
                <a:srgbClr val="FF0000"/>
              </a:solidFill>
            </a:endParaRPr>
          </a:p>
        </p:txBody>
      </p:sp>
      <p:sp>
        <p:nvSpPr>
          <p:cNvPr id="49" name="矩形 48"/>
          <p:cNvSpPr/>
          <p:nvPr/>
        </p:nvSpPr>
        <p:spPr>
          <a:xfrm>
            <a:off x="5455784" y="3687415"/>
            <a:ext cx="629816" cy="461665"/>
          </a:xfrm>
          <a:prstGeom prst="rect">
            <a:avLst/>
          </a:prstGeom>
        </p:spPr>
        <p:txBody>
          <a:bodyPr wrap="square">
            <a:spAutoFit/>
          </a:bodyPr>
          <a:lstStyle/>
          <a:p>
            <a:pPr algn="ctr"/>
            <a:r>
              <a:rPr lang="en-US" altLang="zh-CN" sz="2400" b="1" dirty="0" smtClean="0"/>
              <a:t>0.8</a:t>
            </a:r>
            <a:endParaRPr lang="zh-CN" altLang="en-US" sz="2400" b="1" dirty="0"/>
          </a:p>
        </p:txBody>
      </p:sp>
      <p:sp>
        <p:nvSpPr>
          <p:cNvPr id="50" name="矩形 49"/>
          <p:cNvSpPr/>
          <p:nvPr/>
        </p:nvSpPr>
        <p:spPr>
          <a:xfrm>
            <a:off x="4540403" y="3593837"/>
            <a:ext cx="629816" cy="461665"/>
          </a:xfrm>
          <a:prstGeom prst="rect">
            <a:avLst/>
          </a:prstGeom>
        </p:spPr>
        <p:txBody>
          <a:bodyPr wrap="square">
            <a:spAutoFit/>
          </a:bodyPr>
          <a:lstStyle/>
          <a:p>
            <a:pPr algn="ctr"/>
            <a:r>
              <a:rPr lang="en-US" altLang="zh-CN" sz="2400" b="1" dirty="0" smtClean="0">
                <a:solidFill>
                  <a:srgbClr val="00B050"/>
                </a:solidFill>
              </a:rPr>
              <a:t>0.1</a:t>
            </a:r>
            <a:endParaRPr lang="zh-CN" altLang="en-US" sz="2400" b="1" dirty="0">
              <a:solidFill>
                <a:srgbClr val="00B050"/>
              </a:solidFill>
            </a:endParaRPr>
          </a:p>
        </p:txBody>
      </p:sp>
      <p:pic>
        <p:nvPicPr>
          <p:cNvPr id="491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1296" y="1340768"/>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7" name="组合 26"/>
          <p:cNvGrpSpPr/>
          <p:nvPr/>
        </p:nvGrpSpPr>
        <p:grpSpPr>
          <a:xfrm>
            <a:off x="886824" y="224038"/>
            <a:ext cx="7884876" cy="720080"/>
            <a:chOff x="940865" y="0"/>
            <a:chExt cx="7223201" cy="1006260"/>
          </a:xfrm>
          <a:scene3d>
            <a:camera prst="orthographicFront"/>
            <a:lightRig rig="flat" dir="t"/>
          </a:scene3d>
        </p:grpSpPr>
        <p:sp>
          <p:nvSpPr>
            <p:cNvPr id="28" name="圆角矩形 27"/>
            <p:cNvSpPr/>
            <p:nvPr/>
          </p:nvSpPr>
          <p:spPr>
            <a:xfrm>
              <a:off x="940865" y="0"/>
              <a:ext cx="7223201" cy="1006260"/>
            </a:xfrm>
            <a:prstGeom prst="roundRect">
              <a:avLst/>
            </a:prstGeom>
          </p:spPr>
          <p:style>
            <a:lnRef idx="0">
              <a:schemeClr val="accent5"/>
            </a:lnRef>
            <a:fillRef idx="3">
              <a:schemeClr val="accent5"/>
            </a:fillRef>
            <a:effectRef idx="3">
              <a:schemeClr val="accent5"/>
            </a:effectRef>
            <a:fontRef idx="minor">
              <a:schemeClr val="lt1"/>
            </a:fontRef>
          </p:style>
        </p:sp>
        <p:sp>
          <p:nvSpPr>
            <p:cNvPr id="29" name="圆角矩形 4"/>
            <p:cNvSpPr/>
            <p:nvPr/>
          </p:nvSpPr>
          <p:spPr>
            <a:xfrm>
              <a:off x="989987" y="49122"/>
              <a:ext cx="7124957" cy="908016"/>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194310" tIns="97155" rIns="194310" bIns="97155" numCol="1" spcCol="1270" anchor="ctr" anchorCtr="0">
              <a:noAutofit/>
            </a:bodyPr>
            <a:lstStyle/>
            <a:p>
              <a:pPr lvl="0" algn="ctr" defTabSz="2266950">
                <a:lnSpc>
                  <a:spcPct val="90000"/>
                </a:lnSpc>
                <a:spcBef>
                  <a:spcPct val="0"/>
                </a:spcBef>
                <a:spcAft>
                  <a:spcPct val="35000"/>
                </a:spcAft>
              </a:pPr>
              <a:r>
                <a:rPr lang="en-US" altLang="zh-CN" sz="2400" b="1" dirty="0"/>
                <a:t>T</a:t>
              </a:r>
              <a:r>
                <a:rPr lang="en-US" altLang="zh-CN" sz="2400" b="1" dirty="0" smtClean="0"/>
                <a:t>he </a:t>
              </a:r>
              <a:r>
                <a:rPr lang="en-US" altLang="zh-CN" sz="2400" b="1" dirty="0"/>
                <a:t>distribution after the </a:t>
              </a:r>
              <a:r>
                <a:rPr lang="en-US" altLang="zh-CN" sz="2400" b="1" dirty="0" smtClean="0"/>
                <a:t>motion given a prior distribution:</a:t>
              </a:r>
              <a:endParaRPr lang="zh-CN" sz="2400" b="1" kern="1200" dirty="0"/>
            </a:p>
          </p:txBody>
        </p:sp>
      </p:grpSp>
    </p:spTree>
    <p:extLst>
      <p:ext uri="{BB962C8B-B14F-4D97-AF65-F5344CB8AC3E}">
        <p14:creationId xmlns:p14="http://schemas.microsoft.com/office/powerpoint/2010/main" val="16423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a:t>
            </a:r>
            <a:endParaRPr lang="zh-CN" altLang="en-US" sz="2400" b="1" dirty="0">
              <a:solidFill>
                <a:srgbClr val="FF0000"/>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7" name="矩形 36"/>
          <p:cNvSpPr/>
          <p:nvPr/>
        </p:nvSpPr>
        <p:spPr>
          <a:xfrm>
            <a:off x="2291916" y="4895253"/>
            <a:ext cx="6000328" cy="1200329"/>
          </a:xfrm>
          <a:prstGeom prst="rect">
            <a:avLst/>
          </a:prstGeom>
        </p:spPr>
        <p:txBody>
          <a:bodyPr wrap="square">
            <a:spAutoFit/>
          </a:bodyPr>
          <a:lstStyle/>
          <a:p>
            <a:r>
              <a:rPr lang="en-US" altLang="zh-CN" sz="3600" dirty="0" smtClean="0">
                <a:solidFill>
                  <a:srgbClr val="FF0000"/>
                </a:solidFill>
                <a:latin typeface="Arial" pitchFamily="34" charset="0"/>
                <a:cs typeface="Arial" pitchFamily="34" charset="0"/>
              </a:rPr>
              <a:t>What is the distribution after motion?</a:t>
            </a:r>
            <a:endParaRPr lang="zh-CN" altLang="en-US" sz="3600" dirty="0">
              <a:solidFill>
                <a:srgbClr val="FF0000"/>
              </a:solidFill>
              <a:latin typeface="Arial" pitchFamily="34" charset="0"/>
              <a:cs typeface="Arial" pitchFamily="34" charset="0"/>
            </a:endParaRPr>
          </a:p>
        </p:txBody>
      </p:sp>
      <p:pic>
        <p:nvPicPr>
          <p:cNvPr id="38"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2328" y="3193792"/>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7244888" y="2920588"/>
            <a:ext cx="1259632" cy="584775"/>
          </a:xfrm>
          <a:prstGeom prst="rect">
            <a:avLst/>
          </a:prstGeom>
        </p:spPr>
        <p:txBody>
          <a:bodyPr wrap="square">
            <a:spAutoFit/>
          </a:bodyPr>
          <a:lstStyle/>
          <a:p>
            <a:pPr algn="ctr"/>
            <a:r>
              <a:rPr lang="en-US" altLang="zh-CN" sz="3200" b="1" dirty="0" smtClean="0"/>
              <a:t>U = 2</a:t>
            </a:r>
            <a:endParaRPr lang="zh-CN" altLang="en-US" sz="3200" b="1" dirty="0"/>
          </a:p>
        </p:txBody>
      </p:sp>
    </p:spTree>
    <p:extLst>
      <p:ext uri="{BB962C8B-B14F-4D97-AF65-F5344CB8AC3E}">
        <p14:creationId xmlns:p14="http://schemas.microsoft.com/office/powerpoint/2010/main" val="3990463798"/>
      </p:ext>
    </p:extLst>
  </p:cSld>
  <p:clrMapOvr>
    <a:masterClrMapping/>
  </p:clrMapOvr>
  <p:transition spd="slow">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1</a:t>
            </a:r>
            <a:endParaRPr lang="zh-CN" altLang="en-US" sz="2400" b="1" dirty="0">
              <a:solidFill>
                <a:schemeClr val="tx1"/>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a:t>
            </a:r>
            <a:endParaRPr lang="zh-CN" altLang="en-US" sz="2400" b="1" dirty="0">
              <a:solidFill>
                <a:srgbClr val="00B05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a:t>
            </a:r>
            <a:endParaRPr lang="zh-CN" altLang="en-US" sz="2400" b="1" dirty="0">
              <a:solidFill>
                <a:srgbClr val="00B05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0.8</a:t>
            </a:r>
            <a:endParaRPr lang="zh-CN" altLang="en-US" sz="2400" b="1" dirty="0">
              <a:solidFill>
                <a:schemeClr val="tx1"/>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a:t>
            </a:r>
            <a:endParaRPr lang="zh-CN" altLang="en-US" sz="2400" b="1" dirty="0">
              <a:solidFill>
                <a:srgbClr val="FF0000"/>
              </a:solidFill>
            </a:endParaRPr>
          </a:p>
        </p:txBody>
      </p:sp>
      <p:sp>
        <p:nvSpPr>
          <p:cNvPr id="37" name="矩形 36"/>
          <p:cNvSpPr/>
          <p:nvPr/>
        </p:nvSpPr>
        <p:spPr>
          <a:xfrm>
            <a:off x="289563" y="4895253"/>
            <a:ext cx="8712968" cy="1569660"/>
          </a:xfrm>
          <a:prstGeom prst="rect">
            <a:avLst/>
          </a:prstGeom>
        </p:spPr>
        <p:txBody>
          <a:bodyPr wrap="square">
            <a:spAutoFit/>
          </a:bodyPr>
          <a:lstStyle/>
          <a:p>
            <a:r>
              <a:rPr lang="en-US" altLang="zh-CN" sz="3200" dirty="0">
                <a:solidFill>
                  <a:srgbClr val="0070C0"/>
                </a:solidFill>
                <a:latin typeface="Arial" pitchFamily="34" charset="0"/>
                <a:cs typeface="Arial" pitchFamily="34" charset="0"/>
              </a:rPr>
              <a:t>As expected, the probability distribution has shifted and spread out. Moving causes a loss </a:t>
            </a:r>
            <a:r>
              <a:rPr lang="en-US" altLang="zh-CN" sz="3200" dirty="0" smtClean="0">
                <a:solidFill>
                  <a:srgbClr val="0070C0"/>
                </a:solidFill>
                <a:latin typeface="Arial" pitchFamily="34" charset="0"/>
                <a:cs typeface="Arial" pitchFamily="34" charset="0"/>
              </a:rPr>
              <a:t>of information</a:t>
            </a:r>
            <a:r>
              <a:rPr lang="en-US" altLang="zh-CN" sz="3200" dirty="0">
                <a:solidFill>
                  <a:srgbClr val="0070C0"/>
                </a:solidFill>
                <a:latin typeface="Arial" pitchFamily="34" charset="0"/>
                <a:cs typeface="Arial" pitchFamily="34" charset="0"/>
              </a:rPr>
              <a:t>.</a:t>
            </a:r>
            <a:endParaRPr lang="zh-CN" altLang="en-US" sz="3200" dirty="0">
              <a:solidFill>
                <a:srgbClr val="0070C0"/>
              </a:solidFill>
              <a:latin typeface="Arial" pitchFamily="34" charset="0"/>
              <a:cs typeface="Arial" pitchFamily="34" charset="0"/>
            </a:endParaRPr>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2328" y="3193792"/>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矩形 13"/>
          <p:cNvSpPr/>
          <p:nvPr/>
        </p:nvSpPr>
        <p:spPr>
          <a:xfrm>
            <a:off x="7244888" y="2920588"/>
            <a:ext cx="1259632" cy="584775"/>
          </a:xfrm>
          <a:prstGeom prst="rect">
            <a:avLst/>
          </a:prstGeom>
        </p:spPr>
        <p:txBody>
          <a:bodyPr wrap="square">
            <a:spAutoFit/>
          </a:bodyPr>
          <a:lstStyle/>
          <a:p>
            <a:pPr algn="ctr"/>
            <a:r>
              <a:rPr lang="en-US" altLang="zh-CN" sz="3200" b="1" dirty="0" smtClean="0"/>
              <a:t>U = 2</a:t>
            </a:r>
            <a:endParaRPr lang="zh-CN" altLang="en-US" sz="3200" b="1" dirty="0"/>
          </a:p>
        </p:txBody>
      </p:sp>
    </p:spTree>
    <p:extLst>
      <p:ext uri="{BB962C8B-B14F-4D97-AF65-F5344CB8AC3E}">
        <p14:creationId xmlns:p14="http://schemas.microsoft.com/office/powerpoint/2010/main" val="296916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0.5</a:t>
            </a:r>
            <a:endParaRPr lang="zh-CN" altLang="en-US" sz="2400" b="1" dirty="0">
              <a:solidFill>
                <a:schemeClr val="tx1"/>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chemeClr val="tx1"/>
                </a:solidFill>
              </a:rPr>
              <a:t>0.5</a:t>
            </a:r>
            <a:endParaRPr lang="zh-CN" altLang="en-US" sz="2400" b="1" dirty="0">
              <a:solidFill>
                <a:schemeClr val="tx1"/>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chemeClr val="tx1"/>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7" name="矩形 36"/>
          <p:cNvSpPr/>
          <p:nvPr/>
        </p:nvSpPr>
        <p:spPr>
          <a:xfrm>
            <a:off x="1755423" y="4895253"/>
            <a:ext cx="7136968" cy="1384995"/>
          </a:xfrm>
          <a:prstGeom prst="rect">
            <a:avLst/>
          </a:prstGeom>
        </p:spPr>
        <p:txBody>
          <a:bodyPr wrap="square">
            <a:spAutoFit/>
          </a:bodyPr>
          <a:lstStyle/>
          <a:p>
            <a:r>
              <a:rPr lang="en-US" altLang="zh-CN" sz="2800" dirty="0" smtClean="0">
                <a:solidFill>
                  <a:srgbClr val="FF0000"/>
                </a:solidFill>
                <a:latin typeface="Arial" pitchFamily="34" charset="0"/>
                <a:cs typeface="Arial" pitchFamily="34" charset="0"/>
              </a:rPr>
              <a:t>Let’s do this again for a different distribution. It is a cyclic motion model as before. What is the posterior?</a:t>
            </a:r>
            <a:endParaRPr lang="zh-CN" altLang="en-US" sz="2800" dirty="0">
              <a:solidFill>
                <a:srgbClr val="FF0000"/>
              </a:solidFill>
              <a:latin typeface="Arial" pitchFamily="34" charset="0"/>
              <a:cs typeface="Arial" pitchFamily="34" charset="0"/>
            </a:endParaRPr>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2328" y="3193792"/>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01"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37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0.5</a:t>
            </a:r>
            <a:endParaRPr lang="zh-CN" altLang="en-US" sz="2400" b="1" dirty="0">
              <a:solidFill>
                <a:schemeClr val="tx1"/>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chemeClr val="tx1"/>
                </a:solidFill>
              </a:rPr>
              <a:t>0.5</a:t>
            </a:r>
            <a:endParaRPr lang="zh-CN" altLang="en-US" sz="2400" b="1" dirty="0">
              <a:solidFill>
                <a:schemeClr val="tx1"/>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a:t>
            </a:r>
            <a:endParaRPr lang="zh-CN" altLang="en-US" sz="2400" b="1" dirty="0">
              <a:solidFill>
                <a:srgbClr val="00B05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0.05</a:t>
            </a:r>
            <a:endParaRPr lang="zh-CN" altLang="en-US" sz="2400" b="1" dirty="0">
              <a:solidFill>
                <a:srgbClr val="FF0000"/>
              </a:solidFill>
            </a:endParaRPr>
          </a:p>
        </p:txBody>
      </p:sp>
      <p:sp>
        <p:nvSpPr>
          <p:cNvPr id="37" name="矩形 36"/>
          <p:cNvSpPr/>
          <p:nvPr/>
        </p:nvSpPr>
        <p:spPr>
          <a:xfrm>
            <a:off x="376991" y="4725144"/>
            <a:ext cx="8568863" cy="954107"/>
          </a:xfrm>
          <a:prstGeom prst="rect">
            <a:avLst/>
          </a:prstGeom>
          <a:ln>
            <a:noFill/>
          </a:ln>
        </p:spPr>
        <p:txBody>
          <a:bodyPr wrap="square">
            <a:spAutoFit/>
          </a:bodyPr>
          <a:lstStyle/>
          <a:p>
            <a:r>
              <a:rPr lang="en-US" altLang="zh-CN" sz="2800" b="1" dirty="0">
                <a:solidFill>
                  <a:srgbClr val="0070C0"/>
                </a:solidFill>
              </a:rPr>
              <a:t>We answer this in the same way as in the previous </a:t>
            </a:r>
            <a:r>
              <a:rPr lang="en-US" altLang="zh-CN" sz="2800" b="1" dirty="0" smtClean="0">
                <a:solidFill>
                  <a:srgbClr val="0070C0"/>
                </a:solidFill>
              </a:rPr>
              <a:t>question.</a:t>
            </a:r>
            <a:endParaRPr lang="zh-CN" altLang="en-US" sz="2800" b="1" dirty="0">
              <a:solidFill>
                <a:srgbClr val="0070C0"/>
              </a:solidFill>
              <a:latin typeface="Arial" pitchFamily="34" charset="0"/>
              <a:cs typeface="Arial" pitchFamily="34" charset="0"/>
            </a:endParaRPr>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89547"/>
            <a:ext cx="1728192" cy="884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矩形 29"/>
          <p:cNvSpPr/>
          <p:nvPr/>
        </p:nvSpPr>
        <p:spPr>
          <a:xfrm>
            <a:off x="376991" y="2564904"/>
            <a:ext cx="1259632" cy="584775"/>
          </a:xfrm>
          <a:prstGeom prst="rect">
            <a:avLst/>
          </a:prstGeom>
        </p:spPr>
        <p:txBody>
          <a:bodyPr wrap="square">
            <a:spAutoFit/>
          </a:bodyPr>
          <a:lstStyle/>
          <a:p>
            <a:pPr algn="ctr"/>
            <a:r>
              <a:rPr lang="en-US" altLang="zh-CN" sz="3200" b="1" dirty="0" smtClean="0"/>
              <a:t>U = 2</a:t>
            </a:r>
            <a:endParaRPr lang="zh-CN" altLang="en-US" sz="3200" b="1" dirty="0"/>
          </a:p>
        </p:txBody>
      </p:sp>
      <p:graphicFrame>
        <p:nvGraphicFramePr>
          <p:cNvPr id="3" name="图示 2"/>
          <p:cNvGraphicFramePr/>
          <p:nvPr>
            <p:extLst>
              <p:ext uri="{D42A27DB-BD31-4B8C-83A1-F6EECF244321}">
                <p14:modId xmlns:p14="http://schemas.microsoft.com/office/powerpoint/2010/main" val="3828511795"/>
              </p:ext>
            </p:extLst>
          </p:nvPr>
        </p:nvGraphicFramePr>
        <p:xfrm>
          <a:off x="2933230" y="2996952"/>
          <a:ext cx="3456384" cy="1591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861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0.5</a:t>
            </a:r>
            <a:endParaRPr lang="zh-CN" altLang="en-US" sz="2400" b="1" dirty="0">
              <a:solidFill>
                <a:schemeClr val="tx1"/>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chemeClr val="tx1"/>
                </a:solidFill>
              </a:rPr>
              <a:t>0.5</a:t>
            </a:r>
            <a:endParaRPr lang="zh-CN" altLang="en-US" sz="2400" b="1" dirty="0">
              <a:solidFill>
                <a:schemeClr val="tx1"/>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7" name="矩形 36"/>
          <p:cNvSpPr/>
          <p:nvPr/>
        </p:nvSpPr>
        <p:spPr>
          <a:xfrm>
            <a:off x="376991" y="4725144"/>
            <a:ext cx="8568863" cy="1815882"/>
          </a:xfrm>
          <a:prstGeom prst="rect">
            <a:avLst/>
          </a:prstGeom>
          <a:ln>
            <a:noFill/>
          </a:ln>
        </p:spPr>
        <p:txBody>
          <a:bodyPr wrap="square">
            <a:spAutoFit/>
          </a:bodyPr>
          <a:lstStyle/>
          <a:p>
            <a:r>
              <a:rPr lang="en-US" altLang="zh-CN" sz="2800" b="1" dirty="0">
                <a:solidFill>
                  <a:srgbClr val="0070C0"/>
                </a:solidFill>
              </a:rPr>
              <a:t>We answer this in the same way as in the previous question, but this time we have to take </a:t>
            </a:r>
            <a:r>
              <a:rPr lang="en-US" altLang="zh-CN" sz="2800" b="1" dirty="0" smtClean="0">
                <a:solidFill>
                  <a:srgbClr val="0070C0"/>
                </a:solidFill>
              </a:rPr>
              <a:t>into account </a:t>
            </a:r>
            <a:r>
              <a:rPr lang="en-US" altLang="zh-CN" sz="2800" b="1" dirty="0">
                <a:solidFill>
                  <a:srgbClr val="0070C0"/>
                </a:solidFill>
              </a:rPr>
              <a:t>that cell 5 can be arrived at in 2 ways: by cell 4 </a:t>
            </a:r>
            <a:r>
              <a:rPr lang="en-US" altLang="zh-CN" sz="2800" b="1" i="1" dirty="0">
                <a:solidFill>
                  <a:srgbClr val="00B050"/>
                </a:solidFill>
              </a:rPr>
              <a:t>undershooting</a:t>
            </a:r>
            <a:r>
              <a:rPr lang="en-US" altLang="zh-CN" sz="2800" b="1" dirty="0">
                <a:solidFill>
                  <a:srgbClr val="0070C0"/>
                </a:solidFill>
              </a:rPr>
              <a:t> or cell 2 </a:t>
            </a:r>
            <a:r>
              <a:rPr lang="en-US" altLang="zh-CN" sz="2800" b="1" i="1" dirty="0">
                <a:solidFill>
                  <a:srgbClr val="FF0000"/>
                </a:solidFill>
              </a:rPr>
              <a:t>overshooting</a:t>
            </a:r>
            <a:r>
              <a:rPr lang="en-US" altLang="zh-CN" sz="2800" b="1" dirty="0">
                <a:solidFill>
                  <a:srgbClr val="0070C0"/>
                </a:solidFill>
              </a:rPr>
              <a:t>.</a:t>
            </a:r>
            <a:endParaRPr lang="zh-CN" altLang="en-US" sz="2800" b="1" dirty="0">
              <a:solidFill>
                <a:srgbClr val="0070C0"/>
              </a:solidFill>
              <a:latin typeface="Arial" pitchFamily="34" charset="0"/>
              <a:cs typeface="Arial" pitchFamily="34" charset="0"/>
            </a:endParaRPr>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89547"/>
            <a:ext cx="1728192" cy="884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2274848" y="1916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16" name="矩形 15"/>
          <p:cNvSpPr/>
          <p:nvPr/>
        </p:nvSpPr>
        <p:spPr>
          <a:xfrm>
            <a:off x="3282960" y="1916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17" name="矩形 16"/>
          <p:cNvSpPr/>
          <p:nvPr/>
        </p:nvSpPr>
        <p:spPr>
          <a:xfrm>
            <a:off x="4291072" y="1916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18" name="矩形 17"/>
          <p:cNvSpPr/>
          <p:nvPr/>
        </p:nvSpPr>
        <p:spPr>
          <a:xfrm>
            <a:off x="5299184" y="1916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19" name="矩形 18"/>
          <p:cNvSpPr/>
          <p:nvPr/>
        </p:nvSpPr>
        <p:spPr>
          <a:xfrm>
            <a:off x="6297491" y="1916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0.05</a:t>
            </a:r>
          </a:p>
          <a:p>
            <a:pPr algn="ctr"/>
            <a:r>
              <a:rPr lang="en-US" altLang="zh-CN" sz="2400" b="1" dirty="0" smtClean="0">
                <a:solidFill>
                  <a:srgbClr val="00B050"/>
                </a:solidFill>
              </a:rPr>
              <a:t>0.05</a:t>
            </a:r>
            <a:endParaRPr lang="zh-CN" altLang="en-US" sz="2400" b="1" dirty="0">
              <a:solidFill>
                <a:srgbClr val="00B050"/>
              </a:solidFill>
            </a:endParaRPr>
          </a:p>
        </p:txBody>
      </p:sp>
      <p:sp>
        <p:nvSpPr>
          <p:cNvPr id="20" name="矩形 19"/>
          <p:cNvSpPr/>
          <p:nvPr/>
        </p:nvSpPr>
        <p:spPr>
          <a:xfrm>
            <a:off x="2274848" y="285320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F0"/>
                </a:solidFill>
              </a:rPr>
              <a:t>0.4</a:t>
            </a:r>
            <a:endParaRPr lang="zh-CN" altLang="en-US" sz="2400" b="1" dirty="0">
              <a:solidFill>
                <a:srgbClr val="00B0F0"/>
              </a:solidFill>
            </a:endParaRPr>
          </a:p>
        </p:txBody>
      </p:sp>
      <p:sp>
        <p:nvSpPr>
          <p:cNvPr id="21" name="矩形 20"/>
          <p:cNvSpPr/>
          <p:nvPr/>
        </p:nvSpPr>
        <p:spPr>
          <a:xfrm>
            <a:off x="3282960" y="285320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F0"/>
                </a:solidFill>
              </a:rPr>
              <a:t>0.05</a:t>
            </a:r>
            <a:endParaRPr lang="zh-CN" altLang="en-US" sz="2400" b="1" dirty="0">
              <a:solidFill>
                <a:srgbClr val="00B0F0"/>
              </a:solidFill>
            </a:endParaRPr>
          </a:p>
        </p:txBody>
      </p:sp>
      <p:sp>
        <p:nvSpPr>
          <p:cNvPr id="22" name="矩形 21"/>
          <p:cNvSpPr/>
          <p:nvPr/>
        </p:nvSpPr>
        <p:spPr>
          <a:xfrm>
            <a:off x="4291072" y="285320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F0"/>
                </a:solidFill>
              </a:rPr>
              <a:t>0.05</a:t>
            </a:r>
            <a:endParaRPr lang="zh-CN" altLang="en-US" sz="2400" b="1" dirty="0">
              <a:solidFill>
                <a:srgbClr val="00B0F0"/>
              </a:solidFill>
            </a:endParaRPr>
          </a:p>
        </p:txBody>
      </p:sp>
      <p:sp>
        <p:nvSpPr>
          <p:cNvPr id="23" name="矩形 22"/>
          <p:cNvSpPr/>
          <p:nvPr/>
        </p:nvSpPr>
        <p:spPr>
          <a:xfrm>
            <a:off x="5299184" y="285320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F0"/>
                </a:solidFill>
              </a:rPr>
              <a:t>0.4</a:t>
            </a:r>
            <a:endParaRPr lang="zh-CN" altLang="en-US" sz="2400" b="1" dirty="0">
              <a:solidFill>
                <a:srgbClr val="00B0F0"/>
              </a:solidFill>
            </a:endParaRPr>
          </a:p>
        </p:txBody>
      </p:sp>
      <p:sp>
        <p:nvSpPr>
          <p:cNvPr id="24" name="矩形 23"/>
          <p:cNvSpPr/>
          <p:nvPr/>
        </p:nvSpPr>
        <p:spPr>
          <a:xfrm>
            <a:off x="6297491" y="285320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F0"/>
                </a:solidFill>
              </a:rPr>
              <a:t>0.1</a:t>
            </a:r>
            <a:endParaRPr lang="zh-CN" altLang="en-US" sz="2400" b="1" dirty="0">
              <a:solidFill>
                <a:srgbClr val="00B0F0"/>
              </a:solidFill>
            </a:endParaRPr>
          </a:p>
        </p:txBody>
      </p:sp>
      <p:sp>
        <p:nvSpPr>
          <p:cNvPr id="30" name="矩形 29"/>
          <p:cNvSpPr/>
          <p:nvPr/>
        </p:nvSpPr>
        <p:spPr>
          <a:xfrm>
            <a:off x="376991" y="2564904"/>
            <a:ext cx="1259632" cy="584775"/>
          </a:xfrm>
          <a:prstGeom prst="rect">
            <a:avLst/>
          </a:prstGeom>
        </p:spPr>
        <p:txBody>
          <a:bodyPr wrap="square">
            <a:spAutoFit/>
          </a:bodyPr>
          <a:lstStyle/>
          <a:p>
            <a:pPr algn="ctr"/>
            <a:r>
              <a:rPr lang="en-US" altLang="zh-CN" sz="3200" b="1" dirty="0" smtClean="0"/>
              <a:t>U = 2</a:t>
            </a:r>
            <a:endParaRPr lang="zh-CN" altLang="en-US" sz="3200" b="1" dirty="0"/>
          </a:p>
        </p:txBody>
      </p:sp>
      <p:grpSp>
        <p:nvGrpSpPr>
          <p:cNvPr id="31" name="组合 30"/>
          <p:cNvGrpSpPr/>
          <p:nvPr/>
        </p:nvGrpSpPr>
        <p:grpSpPr>
          <a:xfrm>
            <a:off x="954003" y="3721796"/>
            <a:ext cx="7223201" cy="1006260"/>
            <a:chOff x="940865" y="0"/>
            <a:chExt cx="7223201" cy="1006260"/>
          </a:xfrm>
          <a:scene3d>
            <a:camera prst="orthographicFront"/>
            <a:lightRig rig="flat" dir="t"/>
          </a:scene3d>
        </p:grpSpPr>
        <p:sp>
          <p:nvSpPr>
            <p:cNvPr id="38" name="圆角矩形 37"/>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0"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85053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908720"/>
            <a:ext cx="5667375"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圆角矩形 33"/>
          <p:cNvSpPr/>
          <p:nvPr/>
        </p:nvSpPr>
        <p:spPr>
          <a:xfrm>
            <a:off x="755576" y="692696"/>
            <a:ext cx="7704856" cy="2088232"/>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5" name="圆角矩形 34"/>
          <p:cNvSpPr/>
          <p:nvPr/>
        </p:nvSpPr>
        <p:spPr>
          <a:xfrm>
            <a:off x="755576" y="3212976"/>
            <a:ext cx="7704856" cy="3240360"/>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316" y="3390117"/>
            <a:ext cx="642937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三十二角星 35"/>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a:t>
            </a:r>
            <a:endParaRPr lang="zh-CN" altLang="en-US" sz="4400" b="1" dirty="0"/>
          </a:p>
        </p:txBody>
      </p:sp>
    </p:spTree>
    <p:extLst>
      <p:ext uri="{BB962C8B-B14F-4D97-AF65-F5344CB8AC3E}">
        <p14:creationId xmlns:p14="http://schemas.microsoft.com/office/powerpoint/2010/main" val="214572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5955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26" name="矩形 25"/>
          <p:cNvSpPr/>
          <p:nvPr/>
        </p:nvSpPr>
        <p:spPr>
          <a:xfrm>
            <a:off x="3275856" y="5955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27" name="矩形 26"/>
          <p:cNvSpPr/>
          <p:nvPr/>
        </p:nvSpPr>
        <p:spPr>
          <a:xfrm>
            <a:off x="4283968" y="5955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28" name="矩形 27"/>
          <p:cNvSpPr/>
          <p:nvPr/>
        </p:nvSpPr>
        <p:spPr>
          <a:xfrm>
            <a:off x="5292080" y="5955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29" name="矩形 28"/>
          <p:cNvSpPr/>
          <p:nvPr/>
        </p:nvSpPr>
        <p:spPr>
          <a:xfrm>
            <a:off x="6290387" y="5955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89547"/>
            <a:ext cx="1728192" cy="884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2274848" y="151974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16" name="矩形 15"/>
          <p:cNvSpPr/>
          <p:nvPr/>
        </p:nvSpPr>
        <p:spPr>
          <a:xfrm>
            <a:off x="3282960" y="151974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17" name="矩形 16"/>
          <p:cNvSpPr/>
          <p:nvPr/>
        </p:nvSpPr>
        <p:spPr>
          <a:xfrm>
            <a:off x="4291072" y="151974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18" name="矩形 17"/>
          <p:cNvSpPr/>
          <p:nvPr/>
        </p:nvSpPr>
        <p:spPr>
          <a:xfrm>
            <a:off x="5299184" y="151974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19" name="矩形 18"/>
          <p:cNvSpPr/>
          <p:nvPr/>
        </p:nvSpPr>
        <p:spPr>
          <a:xfrm>
            <a:off x="6297491" y="151974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0" name="矩形 29"/>
          <p:cNvSpPr/>
          <p:nvPr/>
        </p:nvSpPr>
        <p:spPr>
          <a:xfrm>
            <a:off x="485800" y="620688"/>
            <a:ext cx="1259632" cy="584775"/>
          </a:xfrm>
          <a:prstGeom prst="rect">
            <a:avLst/>
          </a:prstGeom>
        </p:spPr>
        <p:txBody>
          <a:bodyPr wrap="square">
            <a:spAutoFit/>
          </a:bodyPr>
          <a:lstStyle/>
          <a:p>
            <a:pPr algn="ctr"/>
            <a:r>
              <a:rPr lang="en-US" altLang="zh-CN" sz="3200" b="1" dirty="0" smtClean="0"/>
              <a:t>U = 2</a:t>
            </a:r>
            <a:endParaRPr lang="zh-CN" altLang="en-US" sz="3200" b="1" dirty="0"/>
          </a:p>
        </p:txBody>
      </p:sp>
      <p:graphicFrame>
        <p:nvGraphicFramePr>
          <p:cNvPr id="3" name="图示 2"/>
          <p:cNvGraphicFramePr/>
          <p:nvPr>
            <p:extLst>
              <p:ext uri="{D42A27DB-BD31-4B8C-83A1-F6EECF244321}">
                <p14:modId xmlns:p14="http://schemas.microsoft.com/office/powerpoint/2010/main" val="1766736781"/>
              </p:ext>
            </p:extLst>
          </p:nvPr>
        </p:nvGraphicFramePr>
        <p:xfrm>
          <a:off x="247760" y="2492896"/>
          <a:ext cx="8784976"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572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7" name="矩形 36"/>
          <p:cNvSpPr/>
          <p:nvPr/>
        </p:nvSpPr>
        <p:spPr>
          <a:xfrm>
            <a:off x="1922700" y="3642608"/>
            <a:ext cx="7104620" cy="2862322"/>
          </a:xfrm>
          <a:prstGeom prst="rect">
            <a:avLst/>
          </a:prstGeom>
        </p:spPr>
        <p:txBody>
          <a:bodyPr wrap="square">
            <a:spAutoFit/>
          </a:bodyPr>
          <a:lstStyle/>
          <a:p>
            <a:r>
              <a:rPr lang="en-US" altLang="zh-CN" sz="3600" b="1" dirty="0">
                <a:solidFill>
                  <a:srgbClr val="FF0000"/>
                </a:solidFill>
              </a:rPr>
              <a:t>What happens if the robot never senses but executes the motion to the right forever, what </a:t>
            </a:r>
            <a:r>
              <a:rPr lang="en-US" altLang="zh-CN" sz="3600" b="1" dirty="0" smtClean="0">
                <a:solidFill>
                  <a:srgbClr val="FF0000"/>
                </a:solidFill>
              </a:rPr>
              <a:t>will be </a:t>
            </a:r>
            <a:r>
              <a:rPr lang="en-US" altLang="zh-CN" sz="3600" b="1" dirty="0">
                <a:solidFill>
                  <a:srgbClr val="FF0000"/>
                </a:solidFill>
              </a:rPr>
              <a:t>the limit or stationary distribution in the end?</a:t>
            </a:r>
            <a:endParaRPr lang="zh-CN" altLang="en-US" sz="3600" b="1" dirty="0">
              <a:solidFill>
                <a:srgbClr val="FF0000"/>
              </a:solidFill>
              <a:latin typeface="Arial" pitchFamily="34" charset="0"/>
              <a:cs typeface="Arial" pitchFamily="34" charset="0"/>
            </a:endParaRPr>
          </a:p>
        </p:txBody>
      </p:sp>
      <p:pic>
        <p:nvPicPr>
          <p:cNvPr id="38"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samuel\Downloads\1364321332_Vroum Vro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7" name="矩形 16"/>
          <p:cNvSpPr/>
          <p:nvPr/>
        </p:nvSpPr>
        <p:spPr>
          <a:xfrm>
            <a:off x="7524328" y="1643994"/>
            <a:ext cx="1259632" cy="584775"/>
          </a:xfrm>
          <a:prstGeom prst="rect">
            <a:avLst/>
          </a:prstGeom>
        </p:spPr>
        <p:txBody>
          <a:bodyPr wrap="square">
            <a:spAutoFit/>
          </a:bodyPr>
          <a:lstStyle/>
          <a:p>
            <a:pPr algn="ctr"/>
            <a:r>
              <a:rPr lang="en-US" altLang="zh-CN" sz="3200" b="1" dirty="0" smtClean="0"/>
              <a:t>U = 1</a:t>
            </a:r>
            <a:endParaRPr lang="zh-CN" altLang="en-US" sz="3200" b="1" dirty="0"/>
          </a:p>
        </p:txBody>
      </p:sp>
      <p:grpSp>
        <p:nvGrpSpPr>
          <p:cNvPr id="18" name="组合 17"/>
          <p:cNvGrpSpPr/>
          <p:nvPr/>
        </p:nvGrpSpPr>
        <p:grpSpPr>
          <a:xfrm>
            <a:off x="117484" y="188640"/>
            <a:ext cx="8964487" cy="648072"/>
            <a:chOff x="940865" y="0"/>
            <a:chExt cx="7223201" cy="1006260"/>
          </a:xfrm>
          <a:scene3d>
            <a:camera prst="orthographicFront"/>
            <a:lightRig rig="flat" dir="t"/>
          </a:scene3d>
        </p:grpSpPr>
        <p:sp>
          <p:nvSpPr>
            <p:cNvPr id="19" name="圆角矩形 18"/>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0"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2400" b="1" kern="1200" dirty="0" smtClean="0"/>
                <a:t>Let’s implement this</a:t>
              </a:r>
              <a:r>
                <a:rPr lang="zh-CN" altLang="en-US" sz="2400" b="1" kern="1200" dirty="0" smtClean="0"/>
                <a:t>！ </a:t>
              </a:r>
              <a:r>
                <a:rPr lang="en-US" altLang="zh-CN" sz="2400" b="1" kern="1200" dirty="0" smtClean="0"/>
                <a:t>Robot moves 100 steps without sensing.</a:t>
              </a:r>
              <a:endParaRPr lang="zh-CN" sz="2400" b="1" kern="1200" dirty="0"/>
            </a:p>
          </p:txBody>
        </p:sp>
      </p:grpSp>
    </p:spTree>
    <p:extLst>
      <p:ext uri="{BB962C8B-B14F-4D97-AF65-F5344CB8AC3E}">
        <p14:creationId xmlns:p14="http://schemas.microsoft.com/office/powerpoint/2010/main" val="4822655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三十二角星 4"/>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a:t>
            </a:r>
            <a:endParaRPr lang="zh-CN" altLang="en-US" sz="4400" b="1" dirty="0"/>
          </a:p>
        </p:txBody>
      </p:sp>
      <p:sp>
        <p:nvSpPr>
          <p:cNvPr id="3" name="矩形 2"/>
          <p:cNvSpPr/>
          <p:nvPr/>
        </p:nvSpPr>
        <p:spPr>
          <a:xfrm>
            <a:off x="755576" y="1628800"/>
            <a:ext cx="8514978" cy="3139321"/>
          </a:xfrm>
          <a:prstGeom prst="rect">
            <a:avLst/>
          </a:prstGeom>
        </p:spPr>
        <p:txBody>
          <a:bodyPr wrap="square">
            <a:spAutoFit/>
          </a:bodyPr>
          <a:lstStyle/>
          <a:p>
            <a:r>
              <a:rPr lang="en-US" altLang="zh-CN" dirty="0">
                <a:solidFill>
                  <a:srgbClr val="000000"/>
                </a:solidFill>
                <a:latin typeface="Courier New"/>
              </a:rPr>
              <a:t>p = [1, 0, 0, 0, 0]; </a:t>
            </a:r>
          </a:p>
          <a:p>
            <a:r>
              <a:rPr lang="en-US" altLang="zh-CN" dirty="0" smtClean="0">
                <a:solidFill>
                  <a:srgbClr val="000000"/>
                </a:solidFill>
                <a:latin typeface="Courier New"/>
              </a:rPr>
              <a:t>u </a:t>
            </a:r>
            <a:r>
              <a:rPr lang="en-US" altLang="zh-CN" dirty="0">
                <a:solidFill>
                  <a:srgbClr val="000000"/>
                </a:solidFill>
                <a:latin typeface="Courier New"/>
              </a:rPr>
              <a:t>= 1; </a:t>
            </a:r>
          </a:p>
          <a:p>
            <a:r>
              <a:rPr lang="en-US" altLang="zh-CN" dirty="0" smtClean="0">
                <a:solidFill>
                  <a:srgbClr val="000000"/>
                </a:solidFill>
                <a:latin typeface="Courier New"/>
              </a:rPr>
              <a:t>step </a:t>
            </a:r>
            <a:r>
              <a:rPr lang="en-US" altLang="zh-CN" dirty="0">
                <a:solidFill>
                  <a:srgbClr val="000000"/>
                </a:solidFill>
                <a:latin typeface="Courier New"/>
              </a:rPr>
              <a:t>= 100;</a:t>
            </a:r>
          </a:p>
          <a:p>
            <a:r>
              <a:rPr lang="en-US" altLang="zh-CN" dirty="0" err="1" smtClean="0">
                <a:solidFill>
                  <a:srgbClr val="000000"/>
                </a:solidFill>
                <a:latin typeface="Courier New"/>
              </a:rPr>
              <a:t>pExact</a:t>
            </a:r>
            <a:r>
              <a:rPr lang="en-US" altLang="zh-CN" dirty="0" smtClean="0">
                <a:solidFill>
                  <a:srgbClr val="000000"/>
                </a:solidFill>
                <a:latin typeface="Courier New"/>
              </a:rPr>
              <a:t> </a:t>
            </a:r>
            <a:r>
              <a:rPr lang="en-US" altLang="zh-CN" dirty="0">
                <a:solidFill>
                  <a:srgbClr val="000000"/>
                </a:solidFill>
                <a:latin typeface="Courier New"/>
              </a:rPr>
              <a:t>= 0.8;</a:t>
            </a:r>
          </a:p>
          <a:p>
            <a:r>
              <a:rPr lang="en-US" altLang="zh-CN" dirty="0" err="1" smtClean="0">
                <a:solidFill>
                  <a:srgbClr val="000000"/>
                </a:solidFill>
                <a:latin typeface="Courier New"/>
              </a:rPr>
              <a:t>pOvershoot</a:t>
            </a:r>
            <a:r>
              <a:rPr lang="en-US" altLang="zh-CN" dirty="0" smtClean="0">
                <a:solidFill>
                  <a:srgbClr val="000000"/>
                </a:solidFill>
                <a:latin typeface="Courier New"/>
              </a:rPr>
              <a:t> </a:t>
            </a:r>
            <a:r>
              <a:rPr lang="en-US" altLang="zh-CN" dirty="0">
                <a:solidFill>
                  <a:srgbClr val="000000"/>
                </a:solidFill>
                <a:latin typeface="Courier New"/>
              </a:rPr>
              <a:t>= 0.1;</a:t>
            </a:r>
          </a:p>
          <a:p>
            <a:r>
              <a:rPr lang="en-US" altLang="zh-CN" dirty="0" err="1" smtClean="0">
                <a:solidFill>
                  <a:srgbClr val="000000"/>
                </a:solidFill>
                <a:latin typeface="Courier New"/>
              </a:rPr>
              <a:t>pUndershoot</a:t>
            </a:r>
            <a:r>
              <a:rPr lang="en-US" altLang="zh-CN" dirty="0" smtClean="0">
                <a:solidFill>
                  <a:srgbClr val="000000"/>
                </a:solidFill>
                <a:latin typeface="Courier New"/>
              </a:rPr>
              <a:t> </a:t>
            </a:r>
            <a:r>
              <a:rPr lang="en-US" altLang="zh-CN" dirty="0">
                <a:solidFill>
                  <a:srgbClr val="000000"/>
                </a:solidFill>
                <a:latin typeface="Courier New"/>
              </a:rPr>
              <a:t>= 0.1</a:t>
            </a:r>
            <a:r>
              <a:rPr lang="en-US" altLang="zh-CN" dirty="0" smtClean="0">
                <a:solidFill>
                  <a:srgbClr val="000000"/>
                </a:solidFill>
                <a:latin typeface="Courier New"/>
              </a:rPr>
              <a:t>;</a:t>
            </a:r>
          </a:p>
          <a:p>
            <a:r>
              <a:rPr lang="en-US" altLang="zh-CN" dirty="0" smtClean="0">
                <a:solidFill>
                  <a:srgbClr val="0000FF"/>
                </a:solidFill>
                <a:latin typeface="Courier New"/>
              </a:rPr>
              <a:t>for</a:t>
            </a:r>
            <a:r>
              <a:rPr lang="en-US" altLang="zh-CN" dirty="0" smtClean="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 : step</a:t>
            </a:r>
          </a:p>
          <a:p>
            <a:r>
              <a:rPr lang="en-US" altLang="zh-CN" dirty="0" smtClean="0">
                <a:solidFill>
                  <a:srgbClr val="000000"/>
                </a:solidFill>
                <a:latin typeface="Courier New"/>
              </a:rPr>
              <a:t>	p </a:t>
            </a:r>
            <a:r>
              <a:rPr lang="en-US" altLang="zh-CN" dirty="0">
                <a:solidFill>
                  <a:srgbClr val="000000"/>
                </a:solidFill>
                <a:latin typeface="Courier New"/>
              </a:rPr>
              <a:t>= move(p, u, </a:t>
            </a:r>
            <a:r>
              <a:rPr lang="en-US" altLang="zh-CN" dirty="0" err="1">
                <a:solidFill>
                  <a:srgbClr val="000000"/>
                </a:solidFill>
                <a:latin typeface="Courier New"/>
              </a:rPr>
              <a:t>pExact</a:t>
            </a:r>
            <a:r>
              <a:rPr lang="en-US" altLang="zh-CN" dirty="0">
                <a:solidFill>
                  <a:srgbClr val="000000"/>
                </a:solidFill>
                <a:latin typeface="Courier New"/>
              </a:rPr>
              <a:t>, </a:t>
            </a:r>
            <a:r>
              <a:rPr lang="en-US" altLang="zh-CN" dirty="0" err="1">
                <a:solidFill>
                  <a:srgbClr val="000000"/>
                </a:solidFill>
                <a:latin typeface="Courier New"/>
              </a:rPr>
              <a:t>pOvershoot</a:t>
            </a:r>
            <a:r>
              <a:rPr lang="en-US" altLang="zh-CN" dirty="0">
                <a:solidFill>
                  <a:srgbClr val="000000"/>
                </a:solidFill>
                <a:latin typeface="Courier New"/>
              </a:rPr>
              <a:t>, </a:t>
            </a:r>
            <a:r>
              <a:rPr lang="en-US" altLang="zh-CN" dirty="0" err="1">
                <a:solidFill>
                  <a:srgbClr val="000000"/>
                </a:solidFill>
                <a:latin typeface="Courier New"/>
              </a:rPr>
              <a:t>pUndershoot</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smtClean="0">
                <a:solidFill>
                  <a:srgbClr val="000000"/>
                </a:solidFill>
                <a:latin typeface="Courier New"/>
              </a:rPr>
              <a:t>disp</a:t>
            </a:r>
            <a:r>
              <a:rPr lang="en-US" altLang="zh-CN" dirty="0" smtClean="0">
                <a:solidFill>
                  <a:srgbClr val="000000"/>
                </a:solidFill>
                <a:latin typeface="Courier New"/>
              </a:rPr>
              <a:t>(</a:t>
            </a:r>
            <a:r>
              <a:rPr lang="en-US" altLang="zh-CN" dirty="0" err="1" smtClean="0">
                <a:solidFill>
                  <a:srgbClr val="000000"/>
                </a:solidFill>
                <a:latin typeface="Courier New"/>
              </a:rPr>
              <a:t>i</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smtClean="0">
                <a:solidFill>
                  <a:srgbClr val="000000"/>
                </a:solidFill>
                <a:latin typeface="Courier New"/>
              </a:rPr>
              <a:t>disp</a:t>
            </a:r>
            <a:r>
              <a:rPr lang="en-US" altLang="zh-CN" dirty="0" smtClean="0">
                <a:solidFill>
                  <a:srgbClr val="000000"/>
                </a:solidFill>
                <a:latin typeface="Courier New"/>
              </a:rPr>
              <a:t>(p</a:t>
            </a:r>
            <a:r>
              <a:rPr lang="en-US" altLang="zh-CN" dirty="0">
                <a:solidFill>
                  <a:srgbClr val="000000"/>
                </a:solidFill>
                <a:latin typeface="Courier New"/>
              </a:rPr>
              <a:t>);</a:t>
            </a:r>
          </a:p>
          <a:p>
            <a:r>
              <a:rPr lang="en-US" altLang="zh-CN" dirty="0" smtClean="0">
                <a:solidFill>
                  <a:srgbClr val="0000FF"/>
                </a:solidFill>
                <a:latin typeface="Courier New"/>
              </a:rPr>
              <a:t>end</a:t>
            </a:r>
            <a:r>
              <a:rPr lang="en-US" altLang="zh-CN" dirty="0" smtClean="0">
                <a:solidFill>
                  <a:srgbClr val="000000"/>
                </a:solidFill>
                <a:latin typeface="Courier New"/>
              </a:rPr>
              <a:t>    </a:t>
            </a:r>
            <a:endParaRPr lang="en-US" altLang="zh-CN" dirty="0">
              <a:solidFill>
                <a:srgbClr val="000000"/>
              </a:solidFill>
              <a:latin typeface="Courier New"/>
            </a:endParaRPr>
          </a:p>
        </p:txBody>
      </p:sp>
      <p:sp>
        <p:nvSpPr>
          <p:cNvPr id="6" name="圆角矩形 5"/>
          <p:cNvSpPr/>
          <p:nvPr/>
        </p:nvSpPr>
        <p:spPr>
          <a:xfrm>
            <a:off x="395536" y="1484784"/>
            <a:ext cx="8292495" cy="3349652"/>
          </a:xfrm>
          <a:prstGeom prst="roundRect">
            <a:avLst>
              <a:gd name="adj" fmla="val 9756"/>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548393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260648"/>
            <a:ext cx="91313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08236" y="3528010"/>
            <a:ext cx="8598098" cy="954107"/>
          </a:xfrm>
          <a:prstGeom prst="rect">
            <a:avLst/>
          </a:prstGeom>
        </p:spPr>
        <p:txBody>
          <a:bodyPr wrap="square">
            <a:spAutoFit/>
          </a:bodyPr>
          <a:lstStyle/>
          <a:p>
            <a:r>
              <a:rPr lang="en-US" altLang="zh-CN" sz="2800" dirty="0" smtClean="0"/>
              <a:t>Uniform </a:t>
            </a:r>
            <a:r>
              <a:rPr lang="en-US" altLang="zh-CN" sz="2800" dirty="0"/>
              <a:t>function </a:t>
            </a:r>
            <a:r>
              <a:rPr lang="en-US" altLang="zh-CN" sz="2800" dirty="0" smtClean="0"/>
              <a:t>assigns </a:t>
            </a:r>
            <a:r>
              <a:rPr lang="en-US" altLang="zh-CN" sz="2800" dirty="0"/>
              <a:t>equal weight to every possible place </a:t>
            </a:r>
            <a:r>
              <a:rPr lang="en-US" altLang="zh-CN" sz="2800" dirty="0" smtClean="0"/>
              <a:t>where the robot might be.</a:t>
            </a:r>
            <a:endParaRPr lang="zh-CN" altLang="en-US" sz="28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060748"/>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79301" y="4941168"/>
            <a:ext cx="8598098" cy="523220"/>
          </a:xfrm>
          <a:prstGeom prst="rect">
            <a:avLst/>
          </a:prstGeom>
        </p:spPr>
        <p:txBody>
          <a:bodyPr wrap="square">
            <a:spAutoFit/>
          </a:bodyPr>
          <a:lstStyle/>
          <a:p>
            <a:r>
              <a:rPr lang="en-US" altLang="zh-CN" sz="2800" dirty="0" err="1" smtClean="0"/>
              <a:t>bel</a:t>
            </a:r>
            <a:r>
              <a:rPr lang="en-US" altLang="zh-CN" sz="2800" dirty="0" smtClean="0"/>
              <a:t> stands for </a:t>
            </a:r>
            <a:r>
              <a:rPr lang="en-US" altLang="zh-CN" sz="2800" b="1" dirty="0" smtClean="0">
                <a:solidFill>
                  <a:srgbClr val="00B050"/>
                </a:solidFill>
              </a:rPr>
              <a:t>belief</a:t>
            </a:r>
            <a:r>
              <a:rPr lang="en-US" altLang="zh-CN" sz="2800" dirty="0" smtClean="0"/>
              <a:t>. You may treat it as probability.</a:t>
            </a:r>
            <a:endParaRPr lang="zh-CN" altLang="en-US" sz="2800" dirty="0"/>
          </a:p>
        </p:txBody>
      </p:sp>
    </p:spTree>
    <p:extLst>
      <p:ext uri="{BB962C8B-B14F-4D97-AF65-F5344CB8AC3E}">
        <p14:creationId xmlns:p14="http://schemas.microsoft.com/office/powerpoint/2010/main" val="177620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descr="D:\Works\Teach\Mobile Robot\Code\robotcourse\p6\Figs\ste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0616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D:\Works\Teach\Mobile Robot\Code\robotcourse\p6\Figs\ste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5708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D:\Works\Teach\Mobile Robot\Code\robotcourse\p6\Figs\step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4768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D:\Works\Teach\Mobile Robot\Code\robotcourse\p6\Figs\step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4768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D:\Works\Teach\Mobile Robot\Code\robotcourse\p6\Figs\step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4768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D:\Works\Teach\Mobile Robot\Code\robotcourse\p6\Figs\step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2577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D:\Works\Teach\Mobile Robot\Code\robotcourse\p6\Figs\step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2577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D:\Works\Teach\Mobile Robot\Code\robotcourse\p6\Figs\step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7060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101109980"/>
              </p:ext>
            </p:extLst>
          </p:nvPr>
        </p:nvGraphicFramePr>
        <p:xfrm>
          <a:off x="899592" y="692696"/>
          <a:ext cx="7416824"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22957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7" name="矩形 36"/>
          <p:cNvSpPr/>
          <p:nvPr/>
        </p:nvSpPr>
        <p:spPr>
          <a:xfrm>
            <a:off x="-38368" y="5723304"/>
            <a:ext cx="9158992" cy="646331"/>
          </a:xfrm>
          <a:prstGeom prst="rect">
            <a:avLst/>
          </a:prstGeom>
        </p:spPr>
        <p:txBody>
          <a:bodyPr wrap="square">
            <a:spAutoFit/>
          </a:bodyPr>
          <a:lstStyle/>
          <a:p>
            <a:pPr algn="ctr"/>
            <a:r>
              <a:rPr lang="en-US" altLang="zh-CN" sz="3600" b="1" dirty="0" smtClean="0">
                <a:solidFill>
                  <a:srgbClr val="0070C0"/>
                </a:solidFill>
                <a:latin typeface="Arial" pitchFamily="34" charset="0"/>
                <a:cs typeface="Arial" pitchFamily="34" charset="0"/>
              </a:rPr>
              <a:t>It is uniform distribution!</a:t>
            </a:r>
            <a:endParaRPr lang="zh-CN" altLang="en-US" sz="3600" b="1" dirty="0">
              <a:solidFill>
                <a:srgbClr val="0070C0"/>
              </a:solidFill>
              <a:latin typeface="Arial" pitchFamily="34" charset="0"/>
              <a:cs typeface="Arial" pitchFamily="34" charset="0"/>
            </a:endParaRPr>
          </a:p>
        </p:txBody>
      </p:sp>
      <p:pic>
        <p:nvPicPr>
          <p:cNvPr id="15" name="Picture 2" descr="C:\Users\samuel\Downloads\1364321332_Vroum Vro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7" name="矩形 16"/>
          <p:cNvSpPr/>
          <p:nvPr/>
        </p:nvSpPr>
        <p:spPr>
          <a:xfrm>
            <a:off x="7524328" y="1643994"/>
            <a:ext cx="1259632" cy="584775"/>
          </a:xfrm>
          <a:prstGeom prst="rect">
            <a:avLst/>
          </a:prstGeom>
        </p:spPr>
        <p:txBody>
          <a:bodyPr wrap="square">
            <a:spAutoFit/>
          </a:bodyPr>
          <a:lstStyle/>
          <a:p>
            <a:pPr algn="ctr"/>
            <a:r>
              <a:rPr lang="en-US" altLang="zh-CN" sz="3200" b="1" dirty="0" smtClean="0"/>
              <a:t>U = 1</a:t>
            </a:r>
            <a:endParaRPr lang="zh-CN" altLang="en-US" sz="3200" b="1" dirty="0"/>
          </a:p>
        </p:txBody>
      </p:sp>
      <p:graphicFrame>
        <p:nvGraphicFramePr>
          <p:cNvPr id="4" name="图示 3"/>
          <p:cNvGraphicFramePr/>
          <p:nvPr>
            <p:extLst>
              <p:ext uri="{D42A27DB-BD31-4B8C-83A1-F6EECF244321}">
                <p14:modId xmlns:p14="http://schemas.microsoft.com/office/powerpoint/2010/main" val="2287929323"/>
              </p:ext>
            </p:extLst>
          </p:nvPr>
        </p:nvGraphicFramePr>
        <p:xfrm>
          <a:off x="459201" y="3933057"/>
          <a:ext cx="8324759" cy="15841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图片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59201" y="3140968"/>
            <a:ext cx="8392694" cy="432048"/>
          </a:xfrm>
          <a:prstGeom prst="rect">
            <a:avLst/>
          </a:prstGeom>
        </p:spPr>
      </p:pic>
    </p:spTree>
    <p:extLst>
      <p:ext uri="{BB962C8B-B14F-4D97-AF65-F5344CB8AC3E}">
        <p14:creationId xmlns:p14="http://schemas.microsoft.com/office/powerpoint/2010/main" val="41450100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260648"/>
            <a:ext cx="91313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10468" y="5373216"/>
            <a:ext cx="8598098" cy="954107"/>
          </a:xfrm>
          <a:prstGeom prst="rect">
            <a:avLst/>
          </a:prstGeom>
        </p:spPr>
        <p:txBody>
          <a:bodyPr wrap="square">
            <a:spAutoFit/>
          </a:bodyPr>
          <a:lstStyle/>
          <a:p>
            <a:r>
              <a:rPr lang="en-US" altLang="zh-CN" sz="2800" dirty="0" smtClean="0"/>
              <a:t>By sensing with a camera, </a:t>
            </a:r>
            <a:r>
              <a:rPr lang="en-US" altLang="zh-CN" sz="2800" dirty="0"/>
              <a:t>the robot </a:t>
            </a:r>
            <a:r>
              <a:rPr lang="en-US" altLang="zh-CN" sz="2800" dirty="0" smtClean="0"/>
              <a:t>knows that </a:t>
            </a:r>
            <a:r>
              <a:rPr lang="en-US" altLang="zh-CN" sz="2800" dirty="0"/>
              <a:t>it </a:t>
            </a:r>
            <a:r>
              <a:rPr lang="en-US" altLang="zh-CN" sz="2800" dirty="0" smtClean="0"/>
              <a:t>is now </a:t>
            </a:r>
            <a:r>
              <a:rPr lang="en-US" altLang="zh-CN" sz="2800" dirty="0"/>
              <a:t>located, likely, next to a door.</a:t>
            </a:r>
            <a:endParaRPr lang="zh-CN" altLang="en-US" sz="28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060748"/>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711" y="3284984"/>
            <a:ext cx="1231301" cy="11605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箭头连接符 3"/>
          <p:cNvCxnSpPr/>
          <p:nvPr/>
        </p:nvCxnSpPr>
        <p:spPr>
          <a:xfrm>
            <a:off x="2339752" y="1060748"/>
            <a:ext cx="360040" cy="2368252"/>
          </a:xfrm>
          <a:prstGeom prst="straightConnector1">
            <a:avLst/>
          </a:prstGeom>
          <a:ln w="76200" cmpd="sng">
            <a:solidFill>
              <a:schemeClr val="tx2"/>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6407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980728"/>
            <a:ext cx="7128792" cy="4524315"/>
          </a:xfrm>
          <a:prstGeom prst="rect">
            <a:avLst/>
          </a:prstGeom>
          <a:noFill/>
        </p:spPr>
        <p:txBody>
          <a:bodyPr wrap="square" rtlCol="0">
            <a:spAutoFit/>
          </a:bodyPr>
          <a:lstStyle/>
          <a:p>
            <a:r>
              <a:rPr lang="en-US" altLang="zh-CN" sz="72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Have you realized how crucial sensing is?  </a:t>
            </a:r>
            <a:endParaRPr lang="zh-CN" altLang="en-US" sz="72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29082312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656119535"/>
              </p:ext>
            </p:extLst>
          </p:nvPr>
        </p:nvGraphicFramePr>
        <p:xfrm>
          <a:off x="3623" y="764704"/>
          <a:ext cx="9108504" cy="792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图示 3"/>
          <p:cNvGraphicFramePr/>
          <p:nvPr>
            <p:extLst>
              <p:ext uri="{D42A27DB-BD31-4B8C-83A1-F6EECF244321}">
                <p14:modId xmlns:p14="http://schemas.microsoft.com/office/powerpoint/2010/main" val="4079157629"/>
              </p:ext>
            </p:extLst>
          </p:nvPr>
        </p:nvGraphicFramePr>
        <p:xfrm>
          <a:off x="2269" y="4941168"/>
          <a:ext cx="9144000" cy="7415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椭圆 4"/>
          <p:cNvSpPr/>
          <p:nvPr/>
        </p:nvSpPr>
        <p:spPr>
          <a:xfrm>
            <a:off x="541821" y="2564904"/>
            <a:ext cx="2952328"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Sense</a:t>
            </a:r>
            <a:endParaRPr lang="zh-CN" altLang="en-US" sz="4000" dirty="0"/>
          </a:p>
        </p:txBody>
      </p:sp>
      <p:sp>
        <p:nvSpPr>
          <p:cNvPr id="6" name="椭圆 5"/>
          <p:cNvSpPr/>
          <p:nvPr/>
        </p:nvSpPr>
        <p:spPr>
          <a:xfrm>
            <a:off x="5582381" y="2564904"/>
            <a:ext cx="3168352"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Move</a:t>
            </a:r>
            <a:endParaRPr lang="zh-CN" altLang="en-US" sz="4000" dirty="0"/>
          </a:p>
        </p:txBody>
      </p:sp>
      <p:sp>
        <p:nvSpPr>
          <p:cNvPr id="7" name="上弧形箭头 6"/>
          <p:cNvSpPr/>
          <p:nvPr/>
        </p:nvSpPr>
        <p:spPr>
          <a:xfrm>
            <a:off x="1909973" y="1916832"/>
            <a:ext cx="5544616" cy="648072"/>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8" name="上弧形箭头 7"/>
          <p:cNvSpPr/>
          <p:nvPr/>
        </p:nvSpPr>
        <p:spPr>
          <a:xfrm rot="10800000">
            <a:off x="1909973" y="3933056"/>
            <a:ext cx="5544616" cy="648072"/>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1115616" y="5085184"/>
            <a:ext cx="1728192" cy="129614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b="1" dirty="0" smtClean="0"/>
              <a:t>Initial belief</a:t>
            </a:r>
            <a:endParaRPr lang="zh-CN" altLang="en-US" sz="3200" b="1" dirty="0"/>
          </a:p>
        </p:txBody>
      </p:sp>
      <p:sp>
        <p:nvSpPr>
          <p:cNvPr id="10" name="上箭头 9"/>
          <p:cNvSpPr/>
          <p:nvPr/>
        </p:nvSpPr>
        <p:spPr>
          <a:xfrm rot="21051614">
            <a:off x="1643668" y="3998859"/>
            <a:ext cx="254297" cy="1015277"/>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7419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示 10"/>
          <p:cNvGraphicFramePr/>
          <p:nvPr>
            <p:extLst>
              <p:ext uri="{D42A27DB-BD31-4B8C-83A1-F6EECF244321}">
                <p14:modId xmlns:p14="http://schemas.microsoft.com/office/powerpoint/2010/main" val="227669804"/>
              </p:ext>
            </p:extLst>
          </p:nvPr>
        </p:nvGraphicFramePr>
        <p:xfrm>
          <a:off x="467544" y="836712"/>
          <a:ext cx="8280920" cy="2538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259632" y="3717032"/>
            <a:ext cx="6754736" cy="677496"/>
          </a:xfrm>
          <a:prstGeom prst="rect">
            <a:avLst/>
          </a:prstGeom>
        </p:spPr>
      </p:pic>
      <p:sp>
        <p:nvSpPr>
          <p:cNvPr id="4" name="矩形 3"/>
          <p:cNvSpPr/>
          <p:nvPr/>
        </p:nvSpPr>
        <p:spPr>
          <a:xfrm>
            <a:off x="8880" y="188640"/>
            <a:ext cx="9144000" cy="369332"/>
          </a:xfrm>
          <a:prstGeom prst="rect">
            <a:avLst/>
          </a:prstGeom>
        </p:spPr>
        <p:txBody>
          <a:bodyPr wrap="square">
            <a:spAutoFit/>
          </a:bodyPr>
          <a:lstStyle/>
          <a:p>
            <a:pPr algn="ctr"/>
            <a:r>
              <a:rPr lang="en-US" altLang="zh-CN" dirty="0">
                <a:hlinkClick r:id="rId9"/>
              </a:rPr>
              <a:t>http://en.wikipedia.org/wiki/Entropy_(information_theory</a:t>
            </a:r>
            <a:r>
              <a:rPr lang="en-US" altLang="zh-CN" dirty="0" smtClean="0">
                <a:hlinkClick r:id="rId9"/>
              </a:rPr>
              <a:t>)</a:t>
            </a:r>
            <a:r>
              <a:rPr lang="en-US" altLang="zh-CN" dirty="0" smtClean="0"/>
              <a:t> </a:t>
            </a:r>
            <a:endParaRPr lang="zh-CN" altLang="en-US" dirty="0"/>
          </a:p>
        </p:txBody>
      </p:sp>
      <p:pic>
        <p:nvPicPr>
          <p:cNvPr id="6146" name="Picture 2" descr="C:\Users\samuel\Downloads\1365156758_dialog-questi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552" y="5002303"/>
            <a:ext cx="1605920" cy="16059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图示 5"/>
          <p:cNvGraphicFramePr/>
          <p:nvPr>
            <p:extLst>
              <p:ext uri="{D42A27DB-BD31-4B8C-83A1-F6EECF244321}">
                <p14:modId xmlns:p14="http://schemas.microsoft.com/office/powerpoint/2010/main" val="2018081824"/>
              </p:ext>
            </p:extLst>
          </p:nvPr>
        </p:nvGraphicFramePr>
        <p:xfrm>
          <a:off x="2195736" y="4869160"/>
          <a:ext cx="2664296" cy="17328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8" name="图示 17"/>
          <p:cNvGraphicFramePr/>
          <p:nvPr>
            <p:extLst>
              <p:ext uri="{D42A27DB-BD31-4B8C-83A1-F6EECF244321}">
                <p14:modId xmlns:p14="http://schemas.microsoft.com/office/powerpoint/2010/main" val="1272192148"/>
              </p:ext>
            </p:extLst>
          </p:nvPr>
        </p:nvGraphicFramePr>
        <p:xfrm>
          <a:off x="5652120" y="4875385"/>
          <a:ext cx="2664296" cy="1732838"/>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9" name="虚尾箭头 8"/>
          <p:cNvSpPr/>
          <p:nvPr/>
        </p:nvSpPr>
        <p:spPr>
          <a:xfrm rot="16200000">
            <a:off x="4276960" y="5589240"/>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9" name="虚尾箭头 18"/>
          <p:cNvSpPr/>
          <p:nvPr/>
        </p:nvSpPr>
        <p:spPr>
          <a:xfrm rot="16200000">
            <a:off x="7222280" y="5595465"/>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2615842"/>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35"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000"/>
                                        <p:tgtEl>
                                          <p:spTgt spid="18"/>
                                        </p:tgtEl>
                                      </p:cBhvr>
                                    </p:animEffect>
                                    <p:anim calcmode="lin" valueType="num">
                                      <p:cBhvr>
                                        <p:cTn id="24" dur="2000" fill="hold"/>
                                        <p:tgtEl>
                                          <p:spTgt spid="18"/>
                                        </p:tgtEl>
                                        <p:attrNameLst>
                                          <p:attrName>style.rotation</p:attrName>
                                        </p:attrNameLst>
                                      </p:cBhvr>
                                      <p:tavLst>
                                        <p:tav tm="0">
                                          <p:val>
                                            <p:fltVal val="720"/>
                                          </p:val>
                                        </p:tav>
                                        <p:tav tm="100000">
                                          <p:val>
                                            <p:fltVal val="0"/>
                                          </p:val>
                                        </p:tav>
                                      </p:tavLst>
                                    </p:anim>
                                    <p:anim calcmode="lin" valueType="num">
                                      <p:cBhvr>
                                        <p:cTn id="25" dur="2000" fill="hold"/>
                                        <p:tgtEl>
                                          <p:spTgt spid="18"/>
                                        </p:tgtEl>
                                        <p:attrNameLst>
                                          <p:attrName>ppt_h</p:attrName>
                                        </p:attrNameLst>
                                      </p:cBhvr>
                                      <p:tavLst>
                                        <p:tav tm="0">
                                          <p:val>
                                            <p:fltVal val="0"/>
                                          </p:val>
                                        </p:tav>
                                        <p:tav tm="100000">
                                          <p:val>
                                            <p:strVal val="#ppt_h"/>
                                          </p:val>
                                        </p:tav>
                                      </p:tavLst>
                                    </p:anim>
                                    <p:anim calcmode="lin" valueType="num">
                                      <p:cBhvr>
                                        <p:cTn id="26" dur="2000" fill="hold"/>
                                        <p:tgtEl>
                                          <p:spTgt spid="18"/>
                                        </p:tgtEl>
                                        <p:attrNameLst>
                                          <p:attrName>ppt_w</p:attrName>
                                        </p:attrNameLst>
                                      </p:cBhvr>
                                      <p:tavLst>
                                        <p:tav tm="0">
                                          <p:val>
                                            <p:fltVal val="0"/>
                                          </p:val>
                                        </p:tav>
                                        <p:tav tm="100000">
                                          <p:val>
                                            <p:strVal val="#ppt_w"/>
                                          </p:val>
                                        </p:tav>
                                      </p:tavLst>
                                    </p:anim>
                                  </p:childTnLst>
                                </p:cTn>
                              </p:par>
                              <p:par>
                                <p:cTn id="27" presetID="35"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anim calcmode="lin" valueType="num">
                                      <p:cBhvr>
                                        <p:cTn id="30" dur="2000" fill="hold"/>
                                        <p:tgtEl>
                                          <p:spTgt spid="9"/>
                                        </p:tgtEl>
                                        <p:attrNameLst>
                                          <p:attrName>style.rotation</p:attrName>
                                        </p:attrNameLst>
                                      </p:cBhvr>
                                      <p:tavLst>
                                        <p:tav tm="0">
                                          <p:val>
                                            <p:fltVal val="720"/>
                                          </p:val>
                                        </p:tav>
                                        <p:tav tm="100000">
                                          <p:val>
                                            <p:fltVal val="0"/>
                                          </p:val>
                                        </p:tav>
                                      </p:tavLst>
                                    </p:anim>
                                    <p:anim calcmode="lin" valueType="num">
                                      <p:cBhvr>
                                        <p:cTn id="31" dur="2000" fill="hold"/>
                                        <p:tgtEl>
                                          <p:spTgt spid="9"/>
                                        </p:tgtEl>
                                        <p:attrNameLst>
                                          <p:attrName>ppt_h</p:attrName>
                                        </p:attrNameLst>
                                      </p:cBhvr>
                                      <p:tavLst>
                                        <p:tav tm="0">
                                          <p:val>
                                            <p:fltVal val="0"/>
                                          </p:val>
                                        </p:tav>
                                        <p:tav tm="100000">
                                          <p:val>
                                            <p:strVal val="#ppt_h"/>
                                          </p:val>
                                        </p:tav>
                                      </p:tavLst>
                                    </p:anim>
                                    <p:anim calcmode="lin" valueType="num">
                                      <p:cBhvr>
                                        <p:cTn id="32" dur="2000" fill="hold"/>
                                        <p:tgtEl>
                                          <p:spTgt spid="9"/>
                                        </p:tgtEl>
                                        <p:attrNameLst>
                                          <p:attrName>ppt_w</p:attrName>
                                        </p:attrNameLst>
                                      </p:cBhvr>
                                      <p:tavLst>
                                        <p:tav tm="0">
                                          <p:val>
                                            <p:fltVal val="0"/>
                                          </p:val>
                                        </p:tav>
                                        <p:tav tm="100000">
                                          <p:val>
                                            <p:strVal val="#ppt_w"/>
                                          </p:val>
                                        </p:tav>
                                      </p:tavLst>
                                    </p:anim>
                                  </p:childTnLst>
                                </p:cTn>
                              </p:par>
                              <p:par>
                                <p:cTn id="33" presetID="35"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2000"/>
                                        <p:tgtEl>
                                          <p:spTgt spid="19"/>
                                        </p:tgtEl>
                                      </p:cBhvr>
                                    </p:animEffect>
                                    <p:anim calcmode="lin" valueType="num">
                                      <p:cBhvr>
                                        <p:cTn id="36" dur="2000" fill="hold"/>
                                        <p:tgtEl>
                                          <p:spTgt spid="19"/>
                                        </p:tgtEl>
                                        <p:attrNameLst>
                                          <p:attrName>style.rotation</p:attrName>
                                        </p:attrNameLst>
                                      </p:cBhvr>
                                      <p:tavLst>
                                        <p:tav tm="0">
                                          <p:val>
                                            <p:fltVal val="720"/>
                                          </p:val>
                                        </p:tav>
                                        <p:tav tm="100000">
                                          <p:val>
                                            <p:fltVal val="0"/>
                                          </p:val>
                                        </p:tav>
                                      </p:tavLst>
                                    </p:anim>
                                    <p:anim calcmode="lin" valueType="num">
                                      <p:cBhvr>
                                        <p:cTn id="37" dur="2000" fill="hold"/>
                                        <p:tgtEl>
                                          <p:spTgt spid="19"/>
                                        </p:tgtEl>
                                        <p:attrNameLst>
                                          <p:attrName>ppt_h</p:attrName>
                                        </p:attrNameLst>
                                      </p:cBhvr>
                                      <p:tavLst>
                                        <p:tav tm="0">
                                          <p:val>
                                            <p:fltVal val="0"/>
                                          </p:val>
                                        </p:tav>
                                        <p:tav tm="100000">
                                          <p:val>
                                            <p:strVal val="#ppt_h"/>
                                          </p:val>
                                        </p:tav>
                                      </p:tavLst>
                                    </p:anim>
                                    <p:anim calcmode="lin" valueType="num">
                                      <p:cBhvr>
                                        <p:cTn id="38" dur="2000" fill="hold"/>
                                        <p:tgtEl>
                                          <p:spTgt spid="19"/>
                                        </p:tgtEl>
                                        <p:attrNameLst>
                                          <p:attrName>ppt_w</p:attrName>
                                        </p:attrNameLst>
                                      </p:cBhvr>
                                      <p:tavLst>
                                        <p:tav tm="0">
                                          <p:val>
                                            <p:fltVal val="0"/>
                                          </p:val>
                                        </p:tav>
                                        <p:tav tm="100000">
                                          <p:val>
                                            <p:strVal val="#ppt_w"/>
                                          </p:val>
                                        </p:tav>
                                      </p:tavLst>
                                    </p:anim>
                                  </p:childTnLst>
                                </p:cTn>
                              </p:par>
                              <p:par>
                                <p:cTn id="39" presetID="26" presetClass="entr" presetSubtype="0" fill="hold" nodeType="withEffect">
                                  <p:stCondLst>
                                    <p:cond delay="0"/>
                                  </p:stCondLst>
                                  <p:childTnLst>
                                    <p:set>
                                      <p:cBhvr>
                                        <p:cTn id="40" dur="1" fill="hold">
                                          <p:stCondLst>
                                            <p:cond delay="0"/>
                                          </p:stCondLst>
                                        </p:cTn>
                                        <p:tgtEl>
                                          <p:spTgt spid="6146"/>
                                        </p:tgtEl>
                                        <p:attrNameLst>
                                          <p:attrName>style.visibility</p:attrName>
                                        </p:attrNameLst>
                                      </p:cBhvr>
                                      <p:to>
                                        <p:strVal val="visible"/>
                                      </p:to>
                                    </p:set>
                                    <p:animEffect transition="in" filter="wipe(down)">
                                      <p:cBhvr>
                                        <p:cTn id="41" dur="580">
                                          <p:stCondLst>
                                            <p:cond delay="0"/>
                                          </p:stCondLst>
                                        </p:cTn>
                                        <p:tgtEl>
                                          <p:spTgt spid="6146"/>
                                        </p:tgtEl>
                                      </p:cBhvr>
                                    </p:animEffect>
                                    <p:anim calcmode="lin" valueType="num">
                                      <p:cBhvr>
                                        <p:cTn id="42"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47" dur="26">
                                          <p:stCondLst>
                                            <p:cond delay="650"/>
                                          </p:stCondLst>
                                        </p:cTn>
                                        <p:tgtEl>
                                          <p:spTgt spid="6146"/>
                                        </p:tgtEl>
                                      </p:cBhvr>
                                      <p:to x="100000" y="60000"/>
                                    </p:animScale>
                                    <p:animScale>
                                      <p:cBhvr>
                                        <p:cTn id="48" dur="166" decel="50000">
                                          <p:stCondLst>
                                            <p:cond delay="676"/>
                                          </p:stCondLst>
                                        </p:cTn>
                                        <p:tgtEl>
                                          <p:spTgt spid="6146"/>
                                        </p:tgtEl>
                                      </p:cBhvr>
                                      <p:to x="100000" y="100000"/>
                                    </p:animScale>
                                    <p:animScale>
                                      <p:cBhvr>
                                        <p:cTn id="49" dur="26">
                                          <p:stCondLst>
                                            <p:cond delay="1312"/>
                                          </p:stCondLst>
                                        </p:cTn>
                                        <p:tgtEl>
                                          <p:spTgt spid="6146"/>
                                        </p:tgtEl>
                                      </p:cBhvr>
                                      <p:to x="100000" y="80000"/>
                                    </p:animScale>
                                    <p:animScale>
                                      <p:cBhvr>
                                        <p:cTn id="50" dur="166" decel="50000">
                                          <p:stCondLst>
                                            <p:cond delay="1338"/>
                                          </p:stCondLst>
                                        </p:cTn>
                                        <p:tgtEl>
                                          <p:spTgt spid="6146"/>
                                        </p:tgtEl>
                                      </p:cBhvr>
                                      <p:to x="100000" y="100000"/>
                                    </p:animScale>
                                    <p:animScale>
                                      <p:cBhvr>
                                        <p:cTn id="51" dur="26">
                                          <p:stCondLst>
                                            <p:cond delay="1642"/>
                                          </p:stCondLst>
                                        </p:cTn>
                                        <p:tgtEl>
                                          <p:spTgt spid="6146"/>
                                        </p:tgtEl>
                                      </p:cBhvr>
                                      <p:to x="100000" y="90000"/>
                                    </p:animScale>
                                    <p:animScale>
                                      <p:cBhvr>
                                        <p:cTn id="52" dur="166" decel="50000">
                                          <p:stCondLst>
                                            <p:cond delay="1668"/>
                                          </p:stCondLst>
                                        </p:cTn>
                                        <p:tgtEl>
                                          <p:spTgt spid="6146"/>
                                        </p:tgtEl>
                                      </p:cBhvr>
                                      <p:to x="100000" y="100000"/>
                                    </p:animScale>
                                    <p:animScale>
                                      <p:cBhvr>
                                        <p:cTn id="53" dur="26">
                                          <p:stCondLst>
                                            <p:cond delay="1808"/>
                                          </p:stCondLst>
                                        </p:cTn>
                                        <p:tgtEl>
                                          <p:spTgt spid="6146"/>
                                        </p:tgtEl>
                                      </p:cBhvr>
                                      <p:to x="100000" y="95000"/>
                                    </p:animScale>
                                    <p:animScale>
                                      <p:cBhvr>
                                        <p:cTn id="54" dur="166" decel="50000">
                                          <p:stCondLst>
                                            <p:cond delay="1834"/>
                                          </p:stCondLst>
                                        </p:cTn>
                                        <p:tgtEl>
                                          <p:spTgt spid="61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8" grpId="0">
        <p:bldAsOne/>
      </p:bldGraphic>
      <p:bldP spid="9" grpId="0" animBg="1"/>
      <p:bldP spid="1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amuel\Downloads\George_Washington_Presidential_$1_Coin_obver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379656"/>
            <a:ext cx="3456384" cy="3456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6" name="图示 5"/>
          <p:cNvGraphicFramePr/>
          <p:nvPr>
            <p:extLst>
              <p:ext uri="{D42A27DB-BD31-4B8C-83A1-F6EECF244321}">
                <p14:modId xmlns:p14="http://schemas.microsoft.com/office/powerpoint/2010/main" val="560811559"/>
              </p:ext>
            </p:extLst>
          </p:nvPr>
        </p:nvGraphicFramePr>
        <p:xfrm>
          <a:off x="4139952" y="519242"/>
          <a:ext cx="4896544" cy="1615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470112" y="2489536"/>
            <a:ext cx="4494376" cy="2862322"/>
          </a:xfrm>
          <a:prstGeom prst="rect">
            <a:avLst/>
          </a:prstGeom>
          <a:noFill/>
        </p:spPr>
        <p:txBody>
          <a:bodyPr wrap="square" rtlCol="0">
            <a:spAutoFit/>
          </a:bodyPr>
          <a:lstStyle/>
          <a:p>
            <a:r>
              <a:rPr lang="en-US" altLang="zh-CN" sz="3600" b="1" dirty="0" smtClean="0">
                <a:solidFill>
                  <a:srgbClr val="FF0000"/>
                </a:solidFill>
              </a:rPr>
              <a:t>Assuming the probability of being head can be specified (0~1), what will the entropy be?</a:t>
            </a:r>
            <a:endParaRPr lang="zh-CN" altLang="en-US" sz="3600" b="1" dirty="0">
              <a:solidFill>
                <a:srgbClr val="FF0000"/>
              </a:solidFill>
            </a:endParaRPr>
          </a:p>
        </p:txBody>
      </p:sp>
      <p:pic>
        <p:nvPicPr>
          <p:cNvPr id="9" name="Picture 2" descr="C:\Users\samuel\Downloads\1363416427_face-uncertai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3836040"/>
            <a:ext cx="1508556" cy="15085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1092142" y="5517232"/>
            <a:ext cx="7223201" cy="1006260"/>
            <a:chOff x="940865" y="0"/>
            <a:chExt cx="7223201" cy="1006260"/>
          </a:xfrm>
          <a:scene3d>
            <a:camera prst="orthographicFront"/>
            <a:lightRig rig="flat" dir="t"/>
          </a:scene3d>
        </p:grpSpPr>
        <p:sp>
          <p:nvSpPr>
            <p:cNvPr id="11" name="圆角矩形 10"/>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2"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97578024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Works\Teach\Mobile Robot\Code\robotcourse\p6.5\entropycoin.png"/>
          <p:cNvPicPr>
            <a:picLocks noChangeAspect="1" noChangeArrowheads="1"/>
          </p:cNvPicPr>
          <p:nvPr/>
        </p:nvPicPr>
        <p:blipFill rotWithShape="1">
          <a:blip r:embed="rId2">
            <a:extLst>
              <a:ext uri="{28A0092B-C50C-407E-A947-70E740481C1C}">
                <a14:useLocalDpi xmlns:a14="http://schemas.microsoft.com/office/drawing/2010/main" val="0"/>
              </a:ext>
            </a:extLst>
          </a:blip>
          <a:srcRect l="7273" t="6279" r="8698" b="4276"/>
          <a:stretch/>
        </p:blipFill>
        <p:spPr bwMode="auto">
          <a:xfrm>
            <a:off x="1503680" y="1844824"/>
            <a:ext cx="6146800" cy="4907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samuel\Downloads\George_Washington_Presidential_$1_Coin_obvers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3215484"/>
            <a:ext cx="2165960" cy="2165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三十二角星 11"/>
          <p:cNvSpPr/>
          <p:nvPr/>
        </p:nvSpPr>
        <p:spPr>
          <a:xfrm>
            <a:off x="0" y="5167928"/>
            <a:ext cx="1835696"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b="1" dirty="0" smtClean="0"/>
              <a:t>P65</a:t>
            </a:r>
            <a:endParaRPr lang="zh-CN" altLang="en-US" sz="3200" b="1" dirty="0"/>
          </a:p>
        </p:txBody>
      </p:sp>
    </p:spTree>
    <p:extLst>
      <p:ext uri="{BB962C8B-B14F-4D97-AF65-F5344CB8AC3E}">
        <p14:creationId xmlns:p14="http://schemas.microsoft.com/office/powerpoint/2010/main" val="12468327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Works\Teach\Mobile Robot\Code\robotcourse\p6.5\entropycoin.png"/>
          <p:cNvPicPr>
            <a:picLocks noChangeAspect="1" noChangeArrowheads="1"/>
          </p:cNvPicPr>
          <p:nvPr/>
        </p:nvPicPr>
        <p:blipFill rotWithShape="1">
          <a:blip r:embed="rId2">
            <a:extLst>
              <a:ext uri="{28A0092B-C50C-407E-A947-70E740481C1C}">
                <a14:useLocalDpi xmlns:a14="http://schemas.microsoft.com/office/drawing/2010/main" val="0"/>
              </a:ext>
            </a:extLst>
          </a:blip>
          <a:srcRect l="7273" t="6279" r="8698" b="4276"/>
          <a:stretch/>
        </p:blipFill>
        <p:spPr bwMode="auto">
          <a:xfrm>
            <a:off x="1503680" y="1844824"/>
            <a:ext cx="6146800" cy="490728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Works\Teach\Mobile Robot\Code\robotcourse\p6.5\phead=0.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5" y="183906"/>
            <a:ext cx="2022536" cy="1516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5" name="直接箭头连接符 4"/>
          <p:cNvCxnSpPr>
            <a:stCxn id="8195" idx="2"/>
          </p:cNvCxnSpPr>
          <p:nvPr/>
        </p:nvCxnSpPr>
        <p:spPr>
          <a:xfrm>
            <a:off x="1118773" y="1700808"/>
            <a:ext cx="1364995" cy="259765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8" name="Picture 2" descr="C:\Users\samuel\Downloads\George_Washington_Presidential_$1_Coin_obver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3215484"/>
            <a:ext cx="2165960" cy="2165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7983" y="183906"/>
            <a:ext cx="2029421" cy="15220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7744" y="178741"/>
            <a:ext cx="2036309" cy="1527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3" name="直接箭头连接符 12"/>
          <p:cNvCxnSpPr>
            <a:stCxn id="8197" idx="2"/>
          </p:cNvCxnSpPr>
          <p:nvPr/>
        </p:nvCxnSpPr>
        <p:spPr>
          <a:xfrm>
            <a:off x="3285899" y="1705972"/>
            <a:ext cx="349997" cy="71491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直接箭头连接符 16"/>
          <p:cNvCxnSpPr>
            <a:stCxn id="8196" idx="2"/>
          </p:cNvCxnSpPr>
          <p:nvPr/>
        </p:nvCxnSpPr>
        <p:spPr>
          <a:xfrm flipH="1">
            <a:off x="4788024" y="1705972"/>
            <a:ext cx="654670" cy="2108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8198" name="Picture 6" descr="D:\Works\Teach\Mobile Robot\Code\robotcourse\p6.5\phead=0.9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1551" y="165843"/>
            <a:ext cx="2077589" cy="155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23" name="直接箭头连接符 22"/>
          <p:cNvCxnSpPr>
            <a:stCxn id="8198" idx="2"/>
          </p:cNvCxnSpPr>
          <p:nvPr/>
        </p:nvCxnSpPr>
        <p:spPr>
          <a:xfrm flipH="1">
            <a:off x="7020273" y="1724035"/>
            <a:ext cx="640073" cy="264106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三十二角星 26"/>
          <p:cNvSpPr/>
          <p:nvPr/>
        </p:nvSpPr>
        <p:spPr>
          <a:xfrm>
            <a:off x="0" y="5167928"/>
            <a:ext cx="1835696"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b="1" dirty="0" smtClean="0"/>
              <a:t>P65</a:t>
            </a:r>
            <a:endParaRPr lang="zh-CN" altLang="en-US" sz="3200" b="1" dirty="0"/>
          </a:p>
        </p:txBody>
      </p:sp>
    </p:spTree>
    <p:extLst>
      <p:ext uri="{BB962C8B-B14F-4D97-AF65-F5344CB8AC3E}">
        <p14:creationId xmlns:p14="http://schemas.microsoft.com/office/powerpoint/2010/main" val="344422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620688"/>
            <a:ext cx="9289032" cy="5509200"/>
          </a:xfrm>
          <a:prstGeom prst="rect">
            <a:avLst/>
          </a:prstGeom>
        </p:spPr>
        <p:txBody>
          <a:bodyPr wrap="square">
            <a:spAutoFit/>
          </a:bodyPr>
          <a:lstStyle/>
          <a:p>
            <a:r>
              <a:rPr lang="en-US" altLang="zh-CN" sz="1600" dirty="0" err="1">
                <a:solidFill>
                  <a:srgbClr val="000000"/>
                </a:solidFill>
                <a:latin typeface="Courier New"/>
              </a:rPr>
              <a:t>pHead</a:t>
            </a:r>
            <a:r>
              <a:rPr lang="en-US" altLang="zh-CN" sz="1600" dirty="0">
                <a:solidFill>
                  <a:srgbClr val="000000"/>
                </a:solidFill>
                <a:latin typeface="Courier New"/>
              </a:rPr>
              <a:t> = 0 : 0.01 : 1;</a:t>
            </a:r>
          </a:p>
          <a:p>
            <a:r>
              <a:rPr lang="en-US" altLang="zh-CN" sz="1600" dirty="0">
                <a:solidFill>
                  <a:srgbClr val="000000"/>
                </a:solidFill>
                <a:latin typeface="Courier New"/>
              </a:rPr>
              <a:t>n = length(</a:t>
            </a:r>
            <a:r>
              <a:rPr lang="en-US" altLang="zh-CN" sz="1600" dirty="0" err="1">
                <a:solidFill>
                  <a:srgbClr val="000000"/>
                </a:solidFill>
                <a:latin typeface="Courier New"/>
              </a:rPr>
              <a:t>pHead</a:t>
            </a:r>
            <a:r>
              <a:rPr lang="en-US" altLang="zh-CN" sz="1600" dirty="0">
                <a:solidFill>
                  <a:srgbClr val="000000"/>
                </a:solidFill>
                <a:latin typeface="Courier New"/>
              </a:rPr>
              <a:t>);</a:t>
            </a:r>
          </a:p>
          <a:p>
            <a:r>
              <a:rPr lang="en-US" altLang="zh-CN" sz="1600" dirty="0">
                <a:solidFill>
                  <a:srgbClr val="000000"/>
                </a:solidFill>
                <a:latin typeface="Courier New"/>
              </a:rPr>
              <a:t>H = zeros(1, n);</a:t>
            </a:r>
          </a:p>
          <a:p>
            <a:r>
              <a:rPr lang="en-US" altLang="zh-CN" sz="1600" dirty="0">
                <a:solidFill>
                  <a:srgbClr val="0000FF"/>
                </a:solidFill>
                <a:latin typeface="Courier New"/>
              </a:rPr>
              <a:t>for</a:t>
            </a:r>
            <a:r>
              <a:rPr lang="en-US" altLang="zh-CN" sz="1600" dirty="0">
                <a:solidFill>
                  <a:srgbClr val="000000"/>
                </a:solidFill>
                <a:latin typeface="Courier New"/>
              </a:rPr>
              <a:t> </a:t>
            </a:r>
            <a:r>
              <a:rPr lang="en-US" altLang="zh-CN" sz="1600" dirty="0" err="1">
                <a:solidFill>
                  <a:srgbClr val="000000"/>
                </a:solidFill>
                <a:latin typeface="Courier New"/>
              </a:rPr>
              <a:t>i</a:t>
            </a:r>
            <a:r>
              <a:rPr lang="en-US" altLang="zh-CN" sz="1600" dirty="0">
                <a:solidFill>
                  <a:srgbClr val="000000"/>
                </a:solidFill>
                <a:latin typeface="Courier New"/>
              </a:rPr>
              <a:t> = 1 : n</a:t>
            </a:r>
          </a:p>
          <a:p>
            <a:r>
              <a:rPr lang="en-US" altLang="zh-CN" sz="1600" dirty="0">
                <a:solidFill>
                  <a:srgbClr val="000000"/>
                </a:solidFill>
                <a:latin typeface="Courier New"/>
              </a:rPr>
              <a:t>    p =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1 -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a:solidFill>
                  <a:srgbClr val="0000FF"/>
                </a:solidFill>
                <a:latin typeface="Courier New"/>
              </a:rPr>
              <a:t>if</a:t>
            </a:r>
            <a:r>
              <a:rPr lang="en-US" altLang="zh-CN" sz="1600" dirty="0">
                <a:solidFill>
                  <a:srgbClr val="000000"/>
                </a:solidFill>
                <a:latin typeface="Courier New"/>
              </a:rPr>
              <a:t>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 0)</a:t>
            </a:r>
          </a:p>
          <a:p>
            <a:r>
              <a:rPr lang="en-US" altLang="zh-CN" sz="1600" dirty="0">
                <a:solidFill>
                  <a:srgbClr val="000000"/>
                </a:solidFill>
                <a:latin typeface="Courier New"/>
              </a:rPr>
              <a:t>        p = 1 -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FF"/>
                </a:solidFill>
                <a:latin typeface="Courier New"/>
              </a:rPr>
              <a:t>elseif</a:t>
            </a:r>
            <a:r>
              <a:rPr lang="en-US" altLang="zh-CN" sz="1600" dirty="0">
                <a:solidFill>
                  <a:srgbClr val="000000"/>
                </a:solidFill>
                <a:latin typeface="Courier New"/>
              </a:rPr>
              <a:t> 1 -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 0;</a:t>
            </a:r>
          </a:p>
          <a:p>
            <a:r>
              <a:rPr lang="en-US" altLang="zh-CN" sz="1600" dirty="0">
                <a:solidFill>
                  <a:srgbClr val="000000"/>
                </a:solidFill>
                <a:latin typeface="Courier New"/>
              </a:rPr>
              <a:t>        p =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smtClean="0">
                <a:solidFill>
                  <a:srgbClr val="0000FF"/>
                </a:solidFill>
                <a:latin typeface="Courier New"/>
              </a:rPr>
              <a:t>end</a:t>
            </a:r>
            <a:r>
              <a:rPr lang="zh-CN" altLang="en-US" sz="1600" dirty="0" smtClean="0">
                <a:solidFill>
                  <a:srgbClr val="000000"/>
                </a:solidFill>
                <a:latin typeface="Courier New"/>
              </a:rPr>
              <a:t>        </a:t>
            </a:r>
            <a:endParaRPr lang="zh-CN" altLang="en-US" sz="1600" dirty="0">
              <a:solidFill>
                <a:srgbClr val="000000"/>
              </a:solidFill>
              <a:latin typeface="Courier New"/>
            </a:endParaRPr>
          </a:p>
          <a:p>
            <a:r>
              <a:rPr lang="en-US" altLang="zh-CN" sz="1600" dirty="0">
                <a:solidFill>
                  <a:srgbClr val="000000"/>
                </a:solidFill>
                <a:latin typeface="Courier New"/>
              </a:rPr>
              <a:t>    H(</a:t>
            </a:r>
            <a:r>
              <a:rPr lang="en-US" altLang="zh-CN" sz="1600" dirty="0" err="1">
                <a:solidFill>
                  <a:srgbClr val="000000"/>
                </a:solidFill>
                <a:latin typeface="Courier New"/>
              </a:rPr>
              <a:t>i</a:t>
            </a:r>
            <a:r>
              <a:rPr lang="en-US" altLang="zh-CN" sz="1600" dirty="0">
                <a:solidFill>
                  <a:srgbClr val="000000"/>
                </a:solidFill>
                <a:latin typeface="Courier New"/>
              </a:rPr>
              <a:t>) = -sum(p .* log2(p) );</a:t>
            </a:r>
          </a:p>
          <a:p>
            <a:r>
              <a:rPr lang="en-US" altLang="zh-CN" sz="1600" dirty="0">
                <a:solidFill>
                  <a:srgbClr val="000000"/>
                </a:solidFill>
                <a:latin typeface="Courier New"/>
              </a:rPr>
              <a:t>    </a:t>
            </a:r>
            <a:r>
              <a:rPr lang="en-US" altLang="zh-CN" sz="1600" dirty="0">
                <a:solidFill>
                  <a:srgbClr val="0000FF"/>
                </a:solidFill>
                <a:latin typeface="Courier New"/>
              </a:rPr>
              <a:t>if</a:t>
            </a:r>
            <a:r>
              <a:rPr lang="en-US" altLang="zh-CN" sz="1600" dirty="0">
                <a:solidFill>
                  <a:srgbClr val="000000"/>
                </a:solidFill>
                <a:latin typeface="Courier New"/>
              </a:rPr>
              <a:t> mod(</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0.1) == 0 &amp;&amp;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0 &amp;&amp;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 1</a:t>
            </a:r>
          </a:p>
          <a:p>
            <a:r>
              <a:rPr lang="en-US" altLang="zh-CN" sz="1600" dirty="0">
                <a:solidFill>
                  <a:srgbClr val="000000"/>
                </a:solidFill>
                <a:latin typeface="Courier New"/>
              </a:rPr>
              <a:t>        </a:t>
            </a:r>
            <a:r>
              <a:rPr lang="en-US" altLang="zh-CN" sz="1600" dirty="0" err="1">
                <a:solidFill>
                  <a:srgbClr val="000000"/>
                </a:solidFill>
                <a:latin typeface="Courier New"/>
              </a:rPr>
              <a:t>htemp</a:t>
            </a:r>
            <a:r>
              <a:rPr lang="en-US" altLang="zh-CN" sz="1600" dirty="0">
                <a:solidFill>
                  <a:srgbClr val="000000"/>
                </a:solidFill>
                <a:latin typeface="Courier New"/>
              </a:rPr>
              <a:t> = figure(1);</a:t>
            </a:r>
          </a:p>
          <a:p>
            <a:r>
              <a:rPr lang="en-US" altLang="zh-CN" sz="1600" dirty="0">
                <a:solidFill>
                  <a:srgbClr val="000000"/>
                </a:solidFill>
                <a:latin typeface="Courier New"/>
              </a:rPr>
              <a:t>        bar(p,1);</a:t>
            </a:r>
          </a:p>
          <a:p>
            <a:r>
              <a:rPr lang="en-US" altLang="zh-CN" sz="1600" dirty="0">
                <a:solidFill>
                  <a:srgbClr val="000000"/>
                </a:solidFill>
                <a:latin typeface="Courier New"/>
              </a:rPr>
              <a:t>        </a:t>
            </a:r>
            <a:r>
              <a:rPr lang="en-US" altLang="zh-CN" sz="1600" dirty="0" err="1">
                <a:solidFill>
                  <a:srgbClr val="000000"/>
                </a:solidFill>
                <a:latin typeface="Courier New"/>
              </a:rPr>
              <a:t>ylim</a:t>
            </a:r>
            <a:r>
              <a:rPr lang="en-US" altLang="zh-CN" sz="1600" dirty="0">
                <a:solidFill>
                  <a:srgbClr val="000000"/>
                </a:solidFill>
                <a:latin typeface="Courier New"/>
              </a:rPr>
              <a:t>([0,1]);</a:t>
            </a:r>
          </a:p>
          <a:p>
            <a:r>
              <a:rPr lang="en-US" altLang="zh-CN" sz="1600" dirty="0">
                <a:solidFill>
                  <a:srgbClr val="000000"/>
                </a:solidFill>
                <a:latin typeface="Courier New"/>
              </a:rPr>
              <a:t>        set(</a:t>
            </a:r>
            <a:r>
              <a:rPr lang="en-US" altLang="zh-CN" sz="1600" dirty="0" err="1">
                <a:solidFill>
                  <a:srgbClr val="000000"/>
                </a:solidFill>
                <a:latin typeface="Courier New"/>
              </a:rPr>
              <a:t>gca</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XTickLabel</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pHead</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pTail</a:t>
            </a:r>
            <a:r>
              <a:rPr lang="en-US" altLang="zh-CN" sz="1600" dirty="0">
                <a:solidFill>
                  <a:srgbClr val="A020F0"/>
                </a:solidFill>
                <a:latin typeface="Courier New"/>
              </a:rPr>
              <a:t>'</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00"/>
                </a:solidFill>
                <a:latin typeface="Courier New"/>
              </a:rPr>
              <a:t>ylabel</a:t>
            </a:r>
            <a:r>
              <a:rPr lang="en-US" altLang="zh-CN" sz="1600" dirty="0">
                <a:solidFill>
                  <a:srgbClr val="000000"/>
                </a:solidFill>
                <a:latin typeface="Courier New"/>
              </a:rPr>
              <a:t>(</a:t>
            </a:r>
            <a:r>
              <a:rPr lang="en-US" altLang="zh-CN" sz="1600" dirty="0">
                <a:solidFill>
                  <a:srgbClr val="A020F0"/>
                </a:solidFill>
                <a:latin typeface="Courier New"/>
              </a:rPr>
              <a:t>'Probability'</a:t>
            </a:r>
            <a:r>
              <a:rPr lang="en-US" altLang="zh-CN" sz="1600" dirty="0">
                <a:solidFill>
                  <a:srgbClr val="000000"/>
                </a:solidFill>
                <a:latin typeface="Courier New"/>
              </a:rPr>
              <a:t>);</a:t>
            </a:r>
          </a:p>
          <a:p>
            <a:r>
              <a:rPr lang="en-US" altLang="zh-CN" sz="1600" dirty="0">
                <a:solidFill>
                  <a:srgbClr val="000000"/>
                </a:solidFill>
                <a:latin typeface="Courier New"/>
              </a:rPr>
              <a:t>        title(</a:t>
            </a:r>
            <a:r>
              <a:rPr lang="en-US" altLang="zh-CN" sz="1600" dirty="0" err="1">
                <a:solidFill>
                  <a:srgbClr val="000000"/>
                </a:solidFill>
                <a:latin typeface="Courier New"/>
              </a:rPr>
              <a:t>sprintf</a:t>
            </a:r>
            <a:r>
              <a:rPr lang="en-US" altLang="zh-CN" sz="1600" dirty="0">
                <a:solidFill>
                  <a:srgbClr val="000000"/>
                </a:solidFill>
                <a:latin typeface="Courier New"/>
              </a:rPr>
              <a:t>(</a:t>
            </a:r>
            <a:r>
              <a:rPr lang="en-US" altLang="zh-CN" sz="1600" dirty="0">
                <a:solidFill>
                  <a:srgbClr val="A020F0"/>
                </a:solidFill>
                <a:latin typeface="Courier New"/>
              </a:rPr>
              <a:t>'</a:t>
            </a:r>
            <a:r>
              <a:rPr lang="en-US" altLang="zh-CN" sz="1600" dirty="0" err="1">
                <a:solidFill>
                  <a:srgbClr val="A020F0"/>
                </a:solidFill>
                <a:latin typeface="Courier New"/>
              </a:rPr>
              <a:t>pHead</a:t>
            </a:r>
            <a:r>
              <a:rPr lang="en-US" altLang="zh-CN" sz="1600" dirty="0">
                <a:solidFill>
                  <a:srgbClr val="A020F0"/>
                </a:solidFill>
                <a:latin typeface="Courier New"/>
              </a:rPr>
              <a:t>=%.2f, </a:t>
            </a:r>
            <a:r>
              <a:rPr lang="en-US" altLang="zh-CN" sz="1600" dirty="0" err="1">
                <a:solidFill>
                  <a:srgbClr val="A020F0"/>
                </a:solidFill>
                <a:latin typeface="Courier New"/>
              </a:rPr>
              <a:t>pTail</a:t>
            </a:r>
            <a:r>
              <a:rPr lang="en-US" altLang="zh-CN" sz="1600" dirty="0">
                <a:solidFill>
                  <a:srgbClr val="A020F0"/>
                </a:solidFill>
                <a:latin typeface="Courier New"/>
              </a:rPr>
              <a:t>=%.2f</a:t>
            </a:r>
            <a:r>
              <a:rPr lang="en-US" altLang="zh-CN" sz="1600" dirty="0" smtClean="0">
                <a:solidFill>
                  <a:srgbClr val="A020F0"/>
                </a:solidFill>
                <a:latin typeface="Courier New"/>
              </a:rPr>
              <a:t>'</a:t>
            </a:r>
            <a:r>
              <a:rPr lang="en-US" altLang="zh-CN" sz="1600" dirty="0" smtClean="0">
                <a:solidFill>
                  <a:srgbClr val="000000"/>
                </a:solidFill>
                <a:latin typeface="Courier New"/>
              </a:rPr>
              <a:t>,pHead(</a:t>
            </a:r>
            <a:r>
              <a:rPr lang="en-US" altLang="zh-CN" sz="1600" dirty="0" err="1" smtClean="0">
                <a:solidFill>
                  <a:srgbClr val="000000"/>
                </a:solidFill>
                <a:latin typeface="Courier New"/>
              </a:rPr>
              <a:t>i</a:t>
            </a:r>
            <a:r>
              <a:rPr lang="en-US" altLang="zh-CN" sz="1600" dirty="0" smtClean="0">
                <a:solidFill>
                  <a:srgbClr val="000000"/>
                </a:solidFill>
                <a:latin typeface="Courier New"/>
              </a:rPr>
              <a:t>),1-pHead(</a:t>
            </a:r>
            <a:r>
              <a:rPr lang="en-US" altLang="zh-CN" sz="1600" dirty="0" err="1" smtClean="0">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00"/>
                </a:solidFill>
                <a:latin typeface="Courier New"/>
              </a:rPr>
              <a:t>colormap</a:t>
            </a:r>
            <a:r>
              <a:rPr lang="en-US" altLang="zh-CN" sz="1600" dirty="0">
                <a:solidFill>
                  <a:srgbClr val="000000"/>
                </a:solidFill>
                <a:latin typeface="Courier New"/>
              </a:rPr>
              <a:t>(cool);</a:t>
            </a:r>
          </a:p>
          <a:p>
            <a:r>
              <a:rPr lang="en-US" altLang="zh-CN" sz="1600" dirty="0">
                <a:solidFill>
                  <a:srgbClr val="000000"/>
                </a:solidFill>
                <a:latin typeface="Courier New"/>
              </a:rPr>
              <a:t>        print(</a:t>
            </a:r>
            <a:r>
              <a:rPr lang="en-US" altLang="zh-CN" sz="1600" dirty="0" err="1">
                <a:solidFill>
                  <a:srgbClr val="000000"/>
                </a:solidFill>
                <a:latin typeface="Courier New"/>
              </a:rPr>
              <a:t>htemp</a:t>
            </a:r>
            <a:r>
              <a:rPr lang="en-US" altLang="zh-CN" sz="1600" dirty="0" smtClean="0">
                <a:solidFill>
                  <a:srgbClr val="000000"/>
                </a:solidFill>
                <a:latin typeface="Courier New"/>
              </a:rPr>
              <a:t>,</a:t>
            </a:r>
            <a:r>
              <a:rPr lang="en-US" altLang="zh-CN" sz="1600" dirty="0" smtClean="0">
                <a:solidFill>
                  <a:srgbClr val="A020F0"/>
                </a:solidFill>
                <a:latin typeface="Courier New"/>
              </a:rPr>
              <a:t>'-</a:t>
            </a:r>
            <a:r>
              <a:rPr lang="en-US" altLang="zh-CN" sz="1600" dirty="0" err="1">
                <a:solidFill>
                  <a:srgbClr val="A020F0"/>
                </a:solidFill>
                <a:latin typeface="Courier New"/>
              </a:rPr>
              <a:t>dpng</a:t>
            </a:r>
            <a:r>
              <a:rPr lang="en-US" altLang="zh-CN" sz="1600" dirty="0" smtClean="0">
                <a:solidFill>
                  <a:srgbClr val="A020F0"/>
                </a:solidFill>
                <a:latin typeface="Courier New"/>
              </a:rPr>
              <a:t>'</a:t>
            </a:r>
            <a:r>
              <a:rPr lang="en-US" altLang="zh-CN" sz="1600" dirty="0" smtClean="0">
                <a:solidFill>
                  <a:srgbClr val="000000"/>
                </a:solidFill>
                <a:latin typeface="Courier New"/>
              </a:rPr>
              <a:t>,</a:t>
            </a:r>
            <a:r>
              <a:rPr lang="en-US" altLang="zh-CN" sz="1600" dirty="0" err="1" smtClean="0">
                <a:solidFill>
                  <a:srgbClr val="000000"/>
                </a:solidFill>
                <a:latin typeface="Courier New"/>
              </a:rPr>
              <a:t>sprintf</a:t>
            </a:r>
            <a:r>
              <a:rPr lang="en-US" altLang="zh-CN" sz="1600" dirty="0">
                <a:solidFill>
                  <a:srgbClr val="000000"/>
                </a:solidFill>
                <a:latin typeface="Courier New"/>
              </a:rPr>
              <a:t>(</a:t>
            </a:r>
            <a:r>
              <a:rPr lang="en-US" altLang="zh-CN" sz="1600" dirty="0">
                <a:solidFill>
                  <a:srgbClr val="A020F0"/>
                </a:solidFill>
                <a:latin typeface="Courier New"/>
              </a:rPr>
              <a:t>'</a:t>
            </a:r>
            <a:r>
              <a:rPr lang="en-US" altLang="zh-CN" sz="1600" dirty="0" err="1">
                <a:solidFill>
                  <a:srgbClr val="A020F0"/>
                </a:solidFill>
                <a:latin typeface="Courier New"/>
              </a:rPr>
              <a:t>phead</a:t>
            </a:r>
            <a:r>
              <a:rPr lang="en-US" altLang="zh-CN" sz="1600" dirty="0">
                <a:solidFill>
                  <a:srgbClr val="A020F0"/>
                </a:solidFill>
                <a:latin typeface="Courier New"/>
              </a:rPr>
              <a:t>=%.2f.png'</a:t>
            </a:r>
            <a:r>
              <a:rPr lang="en-US" altLang="zh-CN" sz="1600" dirty="0">
                <a:solidFill>
                  <a:srgbClr val="000000"/>
                </a:solidFill>
                <a:latin typeface="Courier New"/>
              </a:rPr>
              <a:t>,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a:solidFill>
                  <a:srgbClr val="0000FF"/>
                </a:solidFill>
                <a:latin typeface="Courier New"/>
              </a:rPr>
              <a:t>end</a:t>
            </a:r>
          </a:p>
          <a:p>
            <a:r>
              <a:rPr lang="en-US" altLang="zh-CN" sz="1600" dirty="0" smtClean="0">
                <a:solidFill>
                  <a:srgbClr val="0000FF"/>
                </a:solidFill>
                <a:latin typeface="Courier New"/>
              </a:rPr>
              <a:t>end</a:t>
            </a:r>
            <a:endParaRPr lang="en-US" altLang="zh-CN" sz="1600" dirty="0">
              <a:solidFill>
                <a:srgbClr val="0000FF"/>
              </a:solidFill>
              <a:latin typeface="Courier New"/>
            </a:endParaRPr>
          </a:p>
        </p:txBody>
      </p:sp>
      <p:sp>
        <p:nvSpPr>
          <p:cNvPr id="6" name="圆角矩形 5"/>
          <p:cNvSpPr/>
          <p:nvPr/>
        </p:nvSpPr>
        <p:spPr>
          <a:xfrm>
            <a:off x="168721" y="404664"/>
            <a:ext cx="8723759" cy="6048672"/>
          </a:xfrm>
          <a:prstGeom prst="roundRect">
            <a:avLst>
              <a:gd name="adj" fmla="val 3793"/>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三十二角星 6"/>
          <p:cNvSpPr/>
          <p:nvPr/>
        </p:nvSpPr>
        <p:spPr>
          <a:xfrm>
            <a:off x="6069592" y="980728"/>
            <a:ext cx="1835696"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b="1" dirty="0" smtClean="0"/>
              <a:t>P65</a:t>
            </a:r>
            <a:endParaRPr lang="zh-CN" altLang="en-US" sz="3200" b="1" dirty="0"/>
          </a:p>
        </p:txBody>
      </p:sp>
      <p:pic>
        <p:nvPicPr>
          <p:cNvPr id="8" name="图片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95736" y="5723498"/>
            <a:ext cx="4925540" cy="494029"/>
          </a:xfrm>
          <a:prstGeom prst="rect">
            <a:avLst/>
          </a:prstGeom>
        </p:spPr>
      </p:pic>
    </p:spTree>
    <p:extLst>
      <p:ext uri="{BB962C8B-B14F-4D97-AF65-F5344CB8AC3E}">
        <p14:creationId xmlns:p14="http://schemas.microsoft.com/office/powerpoint/2010/main" val="3934457446"/>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samuel\Downloads\George_Washington_Presidential_$1_Coin_obver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0848" y="0"/>
            <a:ext cx="7056784" cy="70567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5" name="Picture 3" descr="D:\Works\Teach\Mobile Robot\Code\robotcourse\p6.5\phead=0.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 name="Picture 2" descr="C:\Users\samuel\Downloads\1363416427_face-uncertai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288" y="5013176"/>
            <a:ext cx="1728192" cy="1728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280997" y="4007604"/>
            <a:ext cx="4494376"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Which one is most informative?</a:t>
            </a:r>
            <a:endParaRPr lang="zh-CN" altLang="en-US" sz="4400" b="1" dirty="0">
              <a:solidFill>
                <a:srgbClr val="FF0000"/>
              </a:solidFill>
              <a:effectLst>
                <a:outerShdw blurRad="38100" dist="38100" dir="2700000" algn="tl">
                  <a:srgbClr val="000000">
                    <a:alpha val="43137"/>
                  </a:srgbClr>
                </a:outerShdw>
              </a:effectLst>
            </a:endParaRPr>
          </a:p>
        </p:txBody>
      </p:sp>
      <p:sp>
        <p:nvSpPr>
          <p:cNvPr id="16" name="TextBox 15"/>
          <p:cNvSpPr txBox="1"/>
          <p:nvPr/>
        </p:nvSpPr>
        <p:spPr>
          <a:xfrm>
            <a:off x="4294127" y="2564904"/>
            <a:ext cx="4494376"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Which one is most uncertain?</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20751730"/>
      </p:ext>
    </p:extLst>
  </p:cSld>
  <p:clrMapOvr>
    <a:masterClrMapping/>
  </p:clrMapOvr>
  <p:transition spd="slow">
    <p:randomBar dir="ver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samuel\Downloads\George_Washington_Presidential_$1_Coin_obver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0848" y="0"/>
            <a:ext cx="7056784" cy="70567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5" name="Picture 3" descr="D:\Works\Teach\Mobile Robot\Code\robotcourse\p6.5\phead=0.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923926" y="5589240"/>
            <a:ext cx="4354167"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Informative?</a:t>
            </a:r>
            <a:endParaRPr lang="zh-CN" altLang="en-US" sz="4400" b="1" dirty="0">
              <a:solidFill>
                <a:srgbClr val="FF0000"/>
              </a:solidFill>
              <a:effectLst>
                <a:outerShdw blurRad="38100" dist="38100" dir="2700000" algn="tl">
                  <a:srgbClr val="000000">
                    <a:alpha val="43137"/>
                  </a:srgbClr>
                </a:outerShdw>
              </a:effectLst>
            </a:endParaRPr>
          </a:p>
        </p:txBody>
      </p:sp>
      <p:sp>
        <p:nvSpPr>
          <p:cNvPr id="16" name="TextBox 15"/>
          <p:cNvSpPr txBox="1"/>
          <p:nvPr/>
        </p:nvSpPr>
        <p:spPr>
          <a:xfrm>
            <a:off x="4294127" y="2573093"/>
            <a:ext cx="4494376" cy="1446550"/>
          </a:xfrm>
          <a:prstGeom prst="rect">
            <a:avLst/>
          </a:prstGeom>
          <a:noFill/>
        </p:spPr>
        <p:txBody>
          <a:bodyPr wrap="square" rtlCol="0">
            <a:spAutoFit/>
          </a:bodyPr>
          <a:lstStyle/>
          <a:p>
            <a:r>
              <a:rPr lang="en-US" altLang="zh-CN" sz="4400" b="1" dirty="0" smtClean="0">
                <a:solidFill>
                  <a:srgbClr val="0070C0"/>
                </a:solidFill>
                <a:effectLst>
                  <a:outerShdw blurRad="38100" dist="38100" dir="2700000" algn="tl">
                    <a:srgbClr val="000000">
                      <a:alpha val="43137"/>
                    </a:srgbClr>
                  </a:outerShdw>
                </a:effectLst>
              </a:rPr>
              <a:t>The most uncertain one</a:t>
            </a:r>
            <a:endParaRPr lang="zh-CN" altLang="en-US" sz="4400" b="1" dirty="0">
              <a:solidFill>
                <a:srgbClr val="0070C0"/>
              </a:solidFill>
              <a:effectLst>
                <a:outerShdw blurRad="38100" dist="38100" dir="2700000" algn="tl">
                  <a:srgbClr val="000000">
                    <a:alpha val="43137"/>
                  </a:srgbClr>
                </a:outerShdw>
              </a:effectLst>
            </a:endParaRPr>
          </a:p>
        </p:txBody>
      </p:sp>
      <p:cxnSp>
        <p:nvCxnSpPr>
          <p:cNvPr id="9" name="直接箭头连接符 8"/>
          <p:cNvCxnSpPr>
            <a:stCxn id="8196" idx="2"/>
          </p:cNvCxnSpPr>
          <p:nvPr/>
        </p:nvCxnSpPr>
        <p:spPr>
          <a:xfrm flipH="1">
            <a:off x="6783329" y="2160965"/>
            <a:ext cx="627154" cy="105201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4313492" y="4005064"/>
            <a:ext cx="4494376" cy="1446550"/>
          </a:xfrm>
          <a:prstGeom prst="rect">
            <a:avLst/>
          </a:prstGeom>
          <a:noFill/>
        </p:spPr>
        <p:txBody>
          <a:bodyPr wrap="square" rtlCol="0">
            <a:spAutoFit/>
          </a:bodyPr>
          <a:lstStyle/>
          <a:p>
            <a:r>
              <a:rPr lang="en-US" altLang="zh-CN" sz="4400" b="1" dirty="0" smtClean="0">
                <a:solidFill>
                  <a:srgbClr val="0070C0"/>
                </a:solidFill>
                <a:effectLst>
                  <a:outerShdw blurRad="38100" dist="38100" dir="2700000" algn="tl">
                    <a:srgbClr val="000000">
                      <a:alpha val="43137"/>
                    </a:srgbClr>
                  </a:outerShdw>
                </a:effectLst>
              </a:rPr>
              <a:t>The most certain one</a:t>
            </a:r>
            <a:endParaRPr lang="zh-CN" altLang="en-US" sz="4400" b="1" dirty="0">
              <a:solidFill>
                <a:srgbClr val="0070C0"/>
              </a:solidFill>
              <a:effectLst>
                <a:outerShdw blurRad="38100" dist="38100" dir="2700000" algn="tl">
                  <a:srgbClr val="000000">
                    <a:alpha val="43137"/>
                  </a:srgbClr>
                </a:outerShdw>
              </a:effectLst>
            </a:endParaRPr>
          </a:p>
        </p:txBody>
      </p:sp>
      <p:cxnSp>
        <p:nvCxnSpPr>
          <p:cNvPr id="17" name="直接箭头连接符 16"/>
          <p:cNvCxnSpPr>
            <a:stCxn id="8195" idx="2"/>
            <a:endCxn id="13" idx="1"/>
          </p:cNvCxnSpPr>
          <p:nvPr/>
        </p:nvCxnSpPr>
        <p:spPr>
          <a:xfrm>
            <a:off x="1631540" y="2160965"/>
            <a:ext cx="2681952" cy="25673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8" name="Picture 2" descr="C:\Users\samuel\Downloads\1365156758_dialog-questi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1948" y="5002303"/>
            <a:ext cx="1605920" cy="160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2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80">
                                          <p:stCondLst>
                                            <p:cond delay="0"/>
                                          </p:stCondLst>
                                        </p:cTn>
                                        <p:tgtEl>
                                          <p:spTgt spid="18"/>
                                        </p:tgtEl>
                                      </p:cBhvr>
                                    </p:animEffect>
                                    <p:anim calcmode="lin" valueType="num">
                                      <p:cBhvr>
                                        <p:cTn id="25"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0" dur="26">
                                          <p:stCondLst>
                                            <p:cond delay="650"/>
                                          </p:stCondLst>
                                        </p:cTn>
                                        <p:tgtEl>
                                          <p:spTgt spid="18"/>
                                        </p:tgtEl>
                                      </p:cBhvr>
                                      <p:to x="100000" y="60000"/>
                                    </p:animScale>
                                    <p:animScale>
                                      <p:cBhvr>
                                        <p:cTn id="31" dur="166" decel="50000">
                                          <p:stCondLst>
                                            <p:cond delay="676"/>
                                          </p:stCondLst>
                                        </p:cTn>
                                        <p:tgtEl>
                                          <p:spTgt spid="18"/>
                                        </p:tgtEl>
                                      </p:cBhvr>
                                      <p:to x="100000" y="100000"/>
                                    </p:animScale>
                                    <p:animScale>
                                      <p:cBhvr>
                                        <p:cTn id="32" dur="26">
                                          <p:stCondLst>
                                            <p:cond delay="1312"/>
                                          </p:stCondLst>
                                        </p:cTn>
                                        <p:tgtEl>
                                          <p:spTgt spid="18"/>
                                        </p:tgtEl>
                                      </p:cBhvr>
                                      <p:to x="100000" y="80000"/>
                                    </p:animScale>
                                    <p:animScale>
                                      <p:cBhvr>
                                        <p:cTn id="33" dur="166" decel="50000">
                                          <p:stCondLst>
                                            <p:cond delay="1338"/>
                                          </p:stCondLst>
                                        </p:cTn>
                                        <p:tgtEl>
                                          <p:spTgt spid="18"/>
                                        </p:tgtEl>
                                      </p:cBhvr>
                                      <p:to x="100000" y="100000"/>
                                    </p:animScale>
                                    <p:animScale>
                                      <p:cBhvr>
                                        <p:cTn id="34" dur="26">
                                          <p:stCondLst>
                                            <p:cond delay="1642"/>
                                          </p:stCondLst>
                                        </p:cTn>
                                        <p:tgtEl>
                                          <p:spTgt spid="18"/>
                                        </p:tgtEl>
                                      </p:cBhvr>
                                      <p:to x="100000" y="90000"/>
                                    </p:animScale>
                                    <p:animScale>
                                      <p:cBhvr>
                                        <p:cTn id="35" dur="166" decel="50000">
                                          <p:stCondLst>
                                            <p:cond delay="1668"/>
                                          </p:stCondLst>
                                        </p:cTn>
                                        <p:tgtEl>
                                          <p:spTgt spid="18"/>
                                        </p:tgtEl>
                                      </p:cBhvr>
                                      <p:to x="100000" y="100000"/>
                                    </p:animScale>
                                    <p:animScale>
                                      <p:cBhvr>
                                        <p:cTn id="36" dur="26">
                                          <p:stCondLst>
                                            <p:cond delay="1808"/>
                                          </p:stCondLst>
                                        </p:cTn>
                                        <p:tgtEl>
                                          <p:spTgt spid="18"/>
                                        </p:tgtEl>
                                      </p:cBhvr>
                                      <p:to x="100000" y="95000"/>
                                    </p:animScale>
                                    <p:animScale>
                                      <p:cBhvr>
                                        <p:cTn id="37"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Works\Teach\Mobile Robot\Code\robotcourse\p6.5\phead=0.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971600" y="827385"/>
            <a:ext cx="1478290" cy="646331"/>
          </a:xfrm>
          <a:prstGeom prst="rect">
            <a:avLst/>
          </a:prstGeom>
        </p:spPr>
        <p:txBody>
          <a:bodyPr wrap="none">
            <a:spAutoFit/>
          </a:bodyPr>
          <a:lstStyle/>
          <a:p>
            <a:r>
              <a:rPr lang="en-US" altLang="zh-CN" sz="3600" b="1" dirty="0">
                <a:solidFill>
                  <a:srgbClr val="FF0000"/>
                </a:solidFill>
                <a:effectLst>
                  <a:outerShdw blurRad="38100" dist="38100" dir="2700000" algn="tl">
                    <a:srgbClr val="000000">
                      <a:alpha val="43137"/>
                    </a:srgbClr>
                  </a:outerShdw>
                </a:effectLst>
              </a:rPr>
              <a:t>0.4690</a:t>
            </a:r>
            <a:endParaRPr lang="zh-CN" altLang="en-US" sz="3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3851920" y="827385"/>
            <a:ext cx="1531188" cy="646331"/>
          </a:xfrm>
          <a:prstGeom prst="rect">
            <a:avLst/>
          </a:prstGeom>
        </p:spPr>
        <p:txBody>
          <a:bodyPr wrap="none">
            <a:spAutoFit/>
          </a:bodyPr>
          <a:lstStyle/>
          <a:p>
            <a:r>
              <a:rPr lang="zh-CN" altLang="en-US" dirty="0"/>
              <a:t> </a:t>
            </a:r>
            <a:r>
              <a:rPr lang="en-US" altLang="zh-CN" sz="3600" b="1" dirty="0">
                <a:solidFill>
                  <a:srgbClr val="FF0000"/>
                </a:solidFill>
                <a:effectLst>
                  <a:outerShdw blurRad="38100" dist="38100" dir="2700000" algn="tl">
                    <a:srgbClr val="000000">
                      <a:alpha val="43137"/>
                    </a:srgbClr>
                  </a:outerShdw>
                </a:effectLst>
              </a:rPr>
              <a:t>0.8813</a:t>
            </a:r>
            <a:endParaRPr lang="zh-CN" altLang="en-US" sz="360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6732240" y="802783"/>
            <a:ext cx="1531188" cy="646331"/>
          </a:xfrm>
          <a:prstGeom prst="rect">
            <a:avLst/>
          </a:prstGeom>
        </p:spPr>
        <p:txBody>
          <a:bodyPr wrap="none">
            <a:spAutoFit/>
          </a:bodyPr>
          <a:lstStyle/>
          <a:p>
            <a:r>
              <a:rPr lang="zh-CN" altLang="en-US" dirty="0"/>
              <a:t> </a:t>
            </a:r>
            <a:r>
              <a:rPr lang="en-US" altLang="zh-CN" sz="3600" b="1" dirty="0" smtClean="0">
                <a:solidFill>
                  <a:srgbClr val="FF0000"/>
                </a:solidFill>
                <a:effectLst>
                  <a:outerShdw blurRad="38100" dist="38100" dir="2700000" algn="tl">
                    <a:srgbClr val="000000">
                      <a:alpha val="43137"/>
                    </a:srgbClr>
                  </a:outerShdw>
                </a:effectLst>
              </a:rPr>
              <a:t>1.0000</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9726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260648"/>
            <a:ext cx="91313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060748"/>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53263"/>
            <a:ext cx="9324528"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83" y="3356992"/>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19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Works\Teach\Mobile Robot\Code\robotcourse\p6.5\phead=0.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971600" y="827385"/>
            <a:ext cx="1478290" cy="646331"/>
          </a:xfrm>
          <a:prstGeom prst="rect">
            <a:avLst/>
          </a:prstGeom>
        </p:spPr>
        <p:txBody>
          <a:bodyPr wrap="none">
            <a:spAutoFit/>
          </a:bodyPr>
          <a:lstStyle/>
          <a:p>
            <a:r>
              <a:rPr lang="en-US" altLang="zh-CN" sz="3600" b="1" dirty="0">
                <a:solidFill>
                  <a:srgbClr val="FF0000"/>
                </a:solidFill>
                <a:effectLst>
                  <a:outerShdw blurRad="38100" dist="38100" dir="2700000" algn="tl">
                    <a:srgbClr val="000000">
                      <a:alpha val="43137"/>
                    </a:srgbClr>
                  </a:outerShdw>
                </a:effectLst>
              </a:rPr>
              <a:t>0.4690</a:t>
            </a:r>
            <a:endParaRPr lang="zh-CN" altLang="en-US" sz="3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3851920" y="827385"/>
            <a:ext cx="1531188" cy="646331"/>
          </a:xfrm>
          <a:prstGeom prst="rect">
            <a:avLst/>
          </a:prstGeom>
        </p:spPr>
        <p:txBody>
          <a:bodyPr wrap="none">
            <a:spAutoFit/>
          </a:bodyPr>
          <a:lstStyle/>
          <a:p>
            <a:r>
              <a:rPr lang="zh-CN" altLang="en-US" dirty="0"/>
              <a:t> </a:t>
            </a:r>
            <a:r>
              <a:rPr lang="en-US" altLang="zh-CN" sz="3600" b="1" dirty="0">
                <a:solidFill>
                  <a:srgbClr val="FF0000"/>
                </a:solidFill>
                <a:effectLst>
                  <a:outerShdw blurRad="38100" dist="38100" dir="2700000" algn="tl">
                    <a:srgbClr val="000000">
                      <a:alpha val="43137"/>
                    </a:srgbClr>
                  </a:outerShdw>
                </a:effectLst>
              </a:rPr>
              <a:t>0.8813</a:t>
            </a:r>
            <a:endParaRPr lang="zh-CN" altLang="en-US" sz="360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6732240" y="802783"/>
            <a:ext cx="1531188" cy="646331"/>
          </a:xfrm>
          <a:prstGeom prst="rect">
            <a:avLst/>
          </a:prstGeom>
        </p:spPr>
        <p:txBody>
          <a:bodyPr wrap="none">
            <a:spAutoFit/>
          </a:bodyPr>
          <a:lstStyle/>
          <a:p>
            <a:r>
              <a:rPr lang="zh-CN" altLang="en-US" dirty="0"/>
              <a:t> </a:t>
            </a:r>
            <a:r>
              <a:rPr lang="en-US" altLang="zh-CN" sz="3600" b="1" dirty="0" smtClean="0">
                <a:solidFill>
                  <a:srgbClr val="FF0000"/>
                </a:solidFill>
                <a:effectLst>
                  <a:outerShdw blurRad="38100" dist="38100" dir="2700000" algn="tl">
                    <a:srgbClr val="000000">
                      <a:alpha val="43137"/>
                    </a:srgbClr>
                  </a:outerShdw>
                </a:effectLst>
              </a:rPr>
              <a:t>1.0000</a:t>
            </a:r>
            <a:endParaRPr lang="zh-CN" altLang="en-US" sz="3600" b="1" dirty="0">
              <a:solidFill>
                <a:srgbClr val="FF0000"/>
              </a:solidFill>
              <a:effectLst>
                <a:outerShdw blurRad="38100" dist="38100" dir="2700000" algn="tl">
                  <a:srgbClr val="000000">
                    <a:alpha val="43137"/>
                  </a:srgbClr>
                </a:outerShdw>
              </a:effectLst>
            </a:endParaRPr>
          </a:p>
        </p:txBody>
      </p:sp>
      <p:graphicFrame>
        <p:nvGraphicFramePr>
          <p:cNvPr id="5" name="图示 4"/>
          <p:cNvGraphicFramePr/>
          <p:nvPr>
            <p:extLst>
              <p:ext uri="{D42A27DB-BD31-4B8C-83A1-F6EECF244321}">
                <p14:modId xmlns:p14="http://schemas.microsoft.com/office/powerpoint/2010/main" val="3624370703"/>
              </p:ext>
            </p:extLst>
          </p:nvPr>
        </p:nvGraphicFramePr>
        <p:xfrm>
          <a:off x="477054" y="2348880"/>
          <a:ext cx="8280920" cy="4248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3723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Works\Teach\Mobile Robot\Code\robotcourse\p6.5\phead=0.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892394" y="479617"/>
            <a:ext cx="1478290" cy="646331"/>
          </a:xfrm>
          <a:prstGeom prst="rect">
            <a:avLst/>
          </a:prstGeom>
        </p:spPr>
        <p:txBody>
          <a:bodyPr wrap="none">
            <a:spAutoFit/>
          </a:bodyPr>
          <a:lstStyle/>
          <a:p>
            <a:r>
              <a:rPr lang="en-US" altLang="zh-CN" sz="3600" b="1" dirty="0">
                <a:solidFill>
                  <a:srgbClr val="FF0000"/>
                </a:solidFill>
                <a:effectLst>
                  <a:outerShdw blurRad="38100" dist="38100" dir="2700000" algn="tl">
                    <a:srgbClr val="000000">
                      <a:alpha val="43137"/>
                    </a:srgbClr>
                  </a:outerShdw>
                </a:effectLst>
              </a:rPr>
              <a:t>0.4690</a:t>
            </a:r>
            <a:endParaRPr lang="zh-CN" altLang="en-US" sz="3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3851920" y="827385"/>
            <a:ext cx="1531188" cy="646331"/>
          </a:xfrm>
          <a:prstGeom prst="rect">
            <a:avLst/>
          </a:prstGeom>
        </p:spPr>
        <p:txBody>
          <a:bodyPr wrap="none">
            <a:spAutoFit/>
          </a:bodyPr>
          <a:lstStyle/>
          <a:p>
            <a:r>
              <a:rPr lang="zh-CN" altLang="en-US" dirty="0"/>
              <a:t> </a:t>
            </a:r>
            <a:r>
              <a:rPr lang="en-US" altLang="zh-CN" sz="3600" b="1" dirty="0">
                <a:solidFill>
                  <a:srgbClr val="FF0000"/>
                </a:solidFill>
                <a:effectLst>
                  <a:outerShdw blurRad="38100" dist="38100" dir="2700000" algn="tl">
                    <a:srgbClr val="000000">
                      <a:alpha val="43137"/>
                    </a:srgbClr>
                  </a:outerShdw>
                </a:effectLst>
              </a:rPr>
              <a:t>0.8813</a:t>
            </a:r>
            <a:endParaRPr lang="zh-CN" altLang="en-US" sz="360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6729068" y="479616"/>
            <a:ext cx="1531188" cy="646331"/>
          </a:xfrm>
          <a:prstGeom prst="rect">
            <a:avLst/>
          </a:prstGeom>
        </p:spPr>
        <p:txBody>
          <a:bodyPr wrap="none">
            <a:spAutoFit/>
          </a:bodyPr>
          <a:lstStyle/>
          <a:p>
            <a:r>
              <a:rPr lang="zh-CN" altLang="en-US" dirty="0"/>
              <a:t> </a:t>
            </a:r>
            <a:r>
              <a:rPr lang="en-US" altLang="zh-CN" sz="3600" b="1" dirty="0" smtClean="0">
                <a:solidFill>
                  <a:srgbClr val="7030A0"/>
                </a:solidFill>
                <a:effectLst>
                  <a:outerShdw blurRad="38100" dist="38100" dir="2700000" algn="tl">
                    <a:srgbClr val="000000">
                      <a:alpha val="43137"/>
                    </a:srgbClr>
                  </a:outerShdw>
                </a:effectLst>
              </a:rPr>
              <a:t>1.0000</a:t>
            </a:r>
            <a:endParaRPr lang="zh-CN" altLang="en-US" sz="3600" b="1" dirty="0">
              <a:solidFill>
                <a:srgbClr val="7030A0"/>
              </a:solidFill>
              <a:effectLst>
                <a:outerShdw blurRad="38100" dist="38100" dir="2700000" algn="tl">
                  <a:srgbClr val="000000">
                    <a:alpha val="43137"/>
                  </a:srgbClr>
                </a:outerShdw>
              </a:effectLst>
            </a:endParaRPr>
          </a:p>
        </p:txBody>
      </p:sp>
      <p:graphicFrame>
        <p:nvGraphicFramePr>
          <p:cNvPr id="5" name="图示 4"/>
          <p:cNvGraphicFramePr/>
          <p:nvPr>
            <p:extLst>
              <p:ext uri="{D42A27DB-BD31-4B8C-83A1-F6EECF244321}">
                <p14:modId xmlns:p14="http://schemas.microsoft.com/office/powerpoint/2010/main" val="3923366075"/>
              </p:ext>
            </p:extLst>
          </p:nvPr>
        </p:nvGraphicFramePr>
        <p:xfrm>
          <a:off x="477054" y="2348880"/>
          <a:ext cx="8280920" cy="4248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矩形 8"/>
          <p:cNvSpPr/>
          <p:nvPr/>
        </p:nvSpPr>
        <p:spPr>
          <a:xfrm>
            <a:off x="245807" y="1052399"/>
            <a:ext cx="2771464" cy="523220"/>
          </a:xfrm>
          <a:prstGeom prst="rect">
            <a:avLst/>
          </a:prstGeom>
        </p:spPr>
        <p:txBody>
          <a:bodyPr wrap="none">
            <a:spAutoFit/>
          </a:bodyPr>
          <a:lstStyle/>
          <a:p>
            <a:r>
              <a:rPr lang="en-US" altLang="zh-CN" sz="2800" b="1" dirty="0" smtClean="0">
                <a:solidFill>
                  <a:srgbClr val="FF0000"/>
                </a:solidFill>
                <a:effectLst>
                  <a:outerShdw blurRad="38100" dist="38100" dir="2700000" algn="tl">
                    <a:srgbClr val="000000">
                      <a:alpha val="43137"/>
                    </a:srgbClr>
                  </a:outerShdw>
                </a:effectLst>
              </a:rPr>
              <a:t>Most informative</a:t>
            </a:r>
            <a:endParaRPr lang="zh-CN" altLang="en-US" sz="2800"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6031095" y="1053921"/>
            <a:ext cx="2776273" cy="523220"/>
          </a:xfrm>
          <a:prstGeom prst="rect">
            <a:avLst/>
          </a:prstGeom>
        </p:spPr>
        <p:txBody>
          <a:bodyPr wrap="none">
            <a:spAutoFit/>
          </a:bodyPr>
          <a:lstStyle/>
          <a:p>
            <a:r>
              <a:rPr lang="en-US" altLang="zh-CN" sz="2800" b="1" dirty="0" smtClean="0">
                <a:solidFill>
                  <a:srgbClr val="7030A0"/>
                </a:solidFill>
                <a:effectLst>
                  <a:outerShdw blurRad="38100" dist="38100" dir="2700000" algn="tl">
                    <a:srgbClr val="000000">
                      <a:alpha val="43137"/>
                    </a:srgbClr>
                  </a:outerShdw>
                </a:effectLst>
              </a:rPr>
              <a:t>Least informative</a:t>
            </a:r>
            <a:endParaRPr lang="zh-CN" altLang="en-US" sz="2800" b="1" dirty="0">
              <a:solidFill>
                <a:srgbClr val="7030A0"/>
              </a:solidFill>
              <a:effectLst>
                <a:outerShdw blurRad="38100" dist="38100" dir="2700000" algn="tl">
                  <a:srgbClr val="000000">
                    <a:alpha val="43137"/>
                  </a:srgbClr>
                </a:outerShdw>
              </a:effectLst>
            </a:endParaRPr>
          </a:p>
        </p:txBody>
      </p:sp>
      <p:graphicFrame>
        <p:nvGraphicFramePr>
          <p:cNvPr id="11" name="图示 10"/>
          <p:cNvGraphicFramePr/>
          <p:nvPr>
            <p:extLst>
              <p:ext uri="{D42A27DB-BD31-4B8C-83A1-F6EECF244321}">
                <p14:modId xmlns:p14="http://schemas.microsoft.com/office/powerpoint/2010/main" val="1169345625"/>
              </p:ext>
            </p:extLst>
          </p:nvPr>
        </p:nvGraphicFramePr>
        <p:xfrm>
          <a:off x="5993" y="3782815"/>
          <a:ext cx="2664296" cy="17328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2" name="图示 11"/>
          <p:cNvGraphicFramePr/>
          <p:nvPr>
            <p:extLst>
              <p:ext uri="{D42A27DB-BD31-4B8C-83A1-F6EECF244321}">
                <p14:modId xmlns:p14="http://schemas.microsoft.com/office/powerpoint/2010/main" val="1327052945"/>
              </p:ext>
            </p:extLst>
          </p:nvPr>
        </p:nvGraphicFramePr>
        <p:xfrm>
          <a:off x="3366611" y="3821651"/>
          <a:ext cx="2664296" cy="173283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3" name="虚尾箭头 12"/>
          <p:cNvSpPr/>
          <p:nvPr/>
        </p:nvSpPr>
        <p:spPr>
          <a:xfrm rot="16200000">
            <a:off x="2087217" y="4502895"/>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5" name="虚尾箭头 14"/>
          <p:cNvSpPr/>
          <p:nvPr/>
        </p:nvSpPr>
        <p:spPr>
          <a:xfrm rot="5400000">
            <a:off x="5023068" y="4502895"/>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16" name="图示 15"/>
          <p:cNvGraphicFramePr/>
          <p:nvPr>
            <p:extLst>
              <p:ext uri="{D42A27DB-BD31-4B8C-83A1-F6EECF244321}">
                <p14:modId xmlns:p14="http://schemas.microsoft.com/office/powerpoint/2010/main" val="4234702673"/>
              </p:ext>
            </p:extLst>
          </p:nvPr>
        </p:nvGraphicFramePr>
        <p:xfrm>
          <a:off x="6270689" y="3751966"/>
          <a:ext cx="2664296" cy="173283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17" name="虚尾箭头 16"/>
          <p:cNvSpPr/>
          <p:nvPr/>
        </p:nvSpPr>
        <p:spPr>
          <a:xfrm rot="16200000">
            <a:off x="7840849" y="4472046"/>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178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Works\Teach\Mobile Robot\Code\robotcourse\p6.5\phead=0.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971600" y="827385"/>
            <a:ext cx="1478290" cy="646331"/>
          </a:xfrm>
          <a:prstGeom prst="rect">
            <a:avLst/>
          </a:prstGeom>
        </p:spPr>
        <p:txBody>
          <a:bodyPr wrap="none">
            <a:spAutoFit/>
          </a:bodyPr>
          <a:lstStyle/>
          <a:p>
            <a:r>
              <a:rPr lang="en-US" altLang="zh-CN" sz="3600" b="1" dirty="0">
                <a:solidFill>
                  <a:srgbClr val="FF0000"/>
                </a:solidFill>
                <a:effectLst>
                  <a:outerShdw blurRad="38100" dist="38100" dir="2700000" algn="tl">
                    <a:srgbClr val="000000">
                      <a:alpha val="43137"/>
                    </a:srgbClr>
                  </a:outerShdw>
                </a:effectLst>
              </a:rPr>
              <a:t>0.4690</a:t>
            </a:r>
            <a:endParaRPr lang="zh-CN" altLang="en-US" sz="3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3851920" y="827385"/>
            <a:ext cx="1531188" cy="646331"/>
          </a:xfrm>
          <a:prstGeom prst="rect">
            <a:avLst/>
          </a:prstGeom>
        </p:spPr>
        <p:txBody>
          <a:bodyPr wrap="none">
            <a:spAutoFit/>
          </a:bodyPr>
          <a:lstStyle/>
          <a:p>
            <a:r>
              <a:rPr lang="zh-CN" altLang="en-US" dirty="0"/>
              <a:t> </a:t>
            </a:r>
            <a:r>
              <a:rPr lang="en-US" altLang="zh-CN" sz="3600" b="1" dirty="0">
                <a:solidFill>
                  <a:srgbClr val="FF0000"/>
                </a:solidFill>
                <a:effectLst>
                  <a:outerShdw blurRad="38100" dist="38100" dir="2700000" algn="tl">
                    <a:srgbClr val="000000">
                      <a:alpha val="43137"/>
                    </a:srgbClr>
                  </a:outerShdw>
                </a:effectLst>
              </a:rPr>
              <a:t>0.8813</a:t>
            </a:r>
            <a:endParaRPr lang="zh-CN" altLang="en-US" sz="360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6732240" y="802783"/>
            <a:ext cx="1531188" cy="646331"/>
          </a:xfrm>
          <a:prstGeom prst="rect">
            <a:avLst/>
          </a:prstGeom>
        </p:spPr>
        <p:txBody>
          <a:bodyPr wrap="none">
            <a:spAutoFit/>
          </a:bodyPr>
          <a:lstStyle/>
          <a:p>
            <a:r>
              <a:rPr lang="zh-CN" altLang="en-US" dirty="0"/>
              <a:t> </a:t>
            </a:r>
            <a:r>
              <a:rPr lang="en-US" altLang="zh-CN" sz="3600" b="1" dirty="0" smtClean="0">
                <a:solidFill>
                  <a:srgbClr val="FF0000"/>
                </a:solidFill>
                <a:effectLst>
                  <a:outerShdw blurRad="38100" dist="38100" dir="2700000" algn="tl">
                    <a:srgbClr val="000000">
                      <a:alpha val="43137"/>
                    </a:srgbClr>
                  </a:outerShdw>
                </a:effectLst>
              </a:rPr>
              <a:t>1.0000</a:t>
            </a:r>
            <a:endParaRPr lang="zh-CN" altLang="en-US" sz="3600" b="1" dirty="0">
              <a:solidFill>
                <a:srgbClr val="FF0000"/>
              </a:solidFill>
              <a:effectLst>
                <a:outerShdw blurRad="38100" dist="38100" dir="2700000" algn="tl">
                  <a:srgbClr val="000000">
                    <a:alpha val="43137"/>
                  </a:srgbClr>
                </a:outerShdw>
              </a:effectLst>
            </a:endParaRPr>
          </a:p>
        </p:txBody>
      </p:sp>
      <p:graphicFrame>
        <p:nvGraphicFramePr>
          <p:cNvPr id="5" name="图示 4"/>
          <p:cNvGraphicFramePr/>
          <p:nvPr>
            <p:extLst>
              <p:ext uri="{D42A27DB-BD31-4B8C-83A1-F6EECF244321}">
                <p14:modId xmlns:p14="http://schemas.microsoft.com/office/powerpoint/2010/main" val="2609307192"/>
              </p:ext>
            </p:extLst>
          </p:nvPr>
        </p:nvGraphicFramePr>
        <p:xfrm>
          <a:off x="477054" y="2348880"/>
          <a:ext cx="8280920" cy="4248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60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Works\Teach\Mobile Robot\Code\robotcourse\p6.5\phead=0.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971600" y="469591"/>
            <a:ext cx="1478290" cy="646331"/>
          </a:xfrm>
          <a:prstGeom prst="rect">
            <a:avLst/>
          </a:prstGeom>
        </p:spPr>
        <p:txBody>
          <a:bodyPr wrap="none">
            <a:spAutoFit/>
          </a:bodyPr>
          <a:lstStyle/>
          <a:p>
            <a:r>
              <a:rPr lang="en-US" altLang="zh-CN" sz="3600" b="1" dirty="0">
                <a:solidFill>
                  <a:srgbClr val="7030A0"/>
                </a:solidFill>
                <a:effectLst>
                  <a:outerShdw blurRad="38100" dist="38100" dir="2700000" algn="tl">
                    <a:srgbClr val="000000">
                      <a:alpha val="43137"/>
                    </a:srgbClr>
                  </a:outerShdw>
                </a:effectLst>
              </a:rPr>
              <a:t>0.4690</a:t>
            </a:r>
            <a:endParaRPr lang="zh-CN" altLang="en-US" sz="3600" b="1" dirty="0">
              <a:solidFill>
                <a:srgbClr val="7030A0"/>
              </a:solidFill>
              <a:effectLst>
                <a:outerShdw blurRad="38100" dist="38100" dir="2700000" algn="tl">
                  <a:srgbClr val="000000">
                    <a:alpha val="43137"/>
                  </a:srgbClr>
                </a:outerShdw>
              </a:effectLst>
            </a:endParaRPr>
          </a:p>
        </p:txBody>
      </p:sp>
      <p:sp>
        <p:nvSpPr>
          <p:cNvPr id="3" name="矩形 2"/>
          <p:cNvSpPr/>
          <p:nvPr/>
        </p:nvSpPr>
        <p:spPr>
          <a:xfrm>
            <a:off x="3851920" y="827385"/>
            <a:ext cx="1531188" cy="646331"/>
          </a:xfrm>
          <a:prstGeom prst="rect">
            <a:avLst/>
          </a:prstGeom>
        </p:spPr>
        <p:txBody>
          <a:bodyPr wrap="none">
            <a:spAutoFit/>
          </a:bodyPr>
          <a:lstStyle/>
          <a:p>
            <a:r>
              <a:rPr lang="zh-CN" altLang="en-US" dirty="0"/>
              <a:t> </a:t>
            </a:r>
            <a:r>
              <a:rPr lang="en-US" altLang="zh-CN" sz="3600" b="1" dirty="0">
                <a:solidFill>
                  <a:srgbClr val="FF0000"/>
                </a:solidFill>
                <a:effectLst>
                  <a:outerShdw blurRad="38100" dist="38100" dir="2700000" algn="tl">
                    <a:srgbClr val="000000">
                      <a:alpha val="43137"/>
                    </a:srgbClr>
                  </a:outerShdw>
                </a:effectLst>
              </a:rPr>
              <a:t>0.8813</a:t>
            </a:r>
            <a:endParaRPr lang="zh-CN" altLang="en-US" sz="360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6732240" y="495443"/>
            <a:ext cx="1531188" cy="646331"/>
          </a:xfrm>
          <a:prstGeom prst="rect">
            <a:avLst/>
          </a:prstGeom>
        </p:spPr>
        <p:txBody>
          <a:bodyPr wrap="none">
            <a:spAutoFit/>
          </a:bodyPr>
          <a:lstStyle/>
          <a:p>
            <a:r>
              <a:rPr lang="zh-CN" altLang="en-US" dirty="0"/>
              <a:t> </a:t>
            </a:r>
            <a:r>
              <a:rPr lang="en-US" altLang="zh-CN" sz="3600" b="1" dirty="0" smtClean="0">
                <a:solidFill>
                  <a:srgbClr val="FF0000"/>
                </a:solidFill>
                <a:effectLst>
                  <a:outerShdw blurRad="38100" dist="38100" dir="2700000" algn="tl">
                    <a:srgbClr val="000000">
                      <a:alpha val="43137"/>
                    </a:srgbClr>
                  </a:outerShdw>
                </a:effectLst>
              </a:rPr>
              <a:t>1.0000</a:t>
            </a:r>
            <a:endParaRPr lang="zh-CN" altLang="en-US" sz="3600" b="1" dirty="0">
              <a:solidFill>
                <a:srgbClr val="FF0000"/>
              </a:solidFill>
              <a:effectLst>
                <a:outerShdw blurRad="38100" dist="38100" dir="2700000" algn="tl">
                  <a:srgbClr val="000000">
                    <a:alpha val="43137"/>
                  </a:srgbClr>
                </a:outerShdw>
              </a:effectLst>
            </a:endParaRPr>
          </a:p>
        </p:txBody>
      </p:sp>
      <p:graphicFrame>
        <p:nvGraphicFramePr>
          <p:cNvPr id="5" name="图示 4"/>
          <p:cNvGraphicFramePr/>
          <p:nvPr>
            <p:extLst>
              <p:ext uri="{D42A27DB-BD31-4B8C-83A1-F6EECF244321}">
                <p14:modId xmlns:p14="http://schemas.microsoft.com/office/powerpoint/2010/main" val="2398792361"/>
              </p:ext>
            </p:extLst>
          </p:nvPr>
        </p:nvGraphicFramePr>
        <p:xfrm>
          <a:off x="477054" y="2348880"/>
          <a:ext cx="8280920" cy="4248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矩形 8"/>
          <p:cNvSpPr/>
          <p:nvPr/>
        </p:nvSpPr>
        <p:spPr>
          <a:xfrm>
            <a:off x="6030907" y="1127700"/>
            <a:ext cx="2771464" cy="523220"/>
          </a:xfrm>
          <a:prstGeom prst="rect">
            <a:avLst/>
          </a:prstGeom>
        </p:spPr>
        <p:txBody>
          <a:bodyPr wrap="none">
            <a:spAutoFit/>
          </a:bodyPr>
          <a:lstStyle/>
          <a:p>
            <a:r>
              <a:rPr lang="en-US" altLang="zh-CN" sz="2800" b="1" dirty="0" smtClean="0">
                <a:solidFill>
                  <a:srgbClr val="FF0000"/>
                </a:solidFill>
                <a:effectLst>
                  <a:outerShdw blurRad="38100" dist="38100" dir="2700000" algn="tl">
                    <a:srgbClr val="000000">
                      <a:alpha val="43137"/>
                    </a:srgbClr>
                  </a:outerShdw>
                </a:effectLst>
              </a:rPr>
              <a:t>Most informative</a:t>
            </a:r>
            <a:endParaRPr lang="zh-CN" altLang="en-US" sz="2800"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251520" y="1115922"/>
            <a:ext cx="2776273" cy="523220"/>
          </a:xfrm>
          <a:prstGeom prst="rect">
            <a:avLst/>
          </a:prstGeom>
        </p:spPr>
        <p:txBody>
          <a:bodyPr wrap="none">
            <a:spAutoFit/>
          </a:bodyPr>
          <a:lstStyle/>
          <a:p>
            <a:r>
              <a:rPr lang="en-US" altLang="zh-CN" sz="2800" b="1" dirty="0" smtClean="0">
                <a:solidFill>
                  <a:srgbClr val="7030A0"/>
                </a:solidFill>
                <a:effectLst>
                  <a:outerShdw blurRad="38100" dist="38100" dir="2700000" algn="tl">
                    <a:srgbClr val="000000">
                      <a:alpha val="43137"/>
                    </a:srgbClr>
                  </a:outerShdw>
                </a:effectLst>
              </a:rPr>
              <a:t>Least informative</a:t>
            </a:r>
            <a:endParaRPr lang="zh-CN" altLang="en-US" sz="2800" b="1" dirty="0">
              <a:solidFill>
                <a:srgbClr val="7030A0"/>
              </a:solidFill>
              <a:effectLst>
                <a:outerShdw blurRad="38100" dist="38100" dir="2700000" algn="tl">
                  <a:srgbClr val="000000">
                    <a:alpha val="43137"/>
                  </a:srgbClr>
                </a:outerShdw>
              </a:effectLst>
            </a:endParaRPr>
          </a:p>
        </p:txBody>
      </p:sp>
      <p:graphicFrame>
        <p:nvGraphicFramePr>
          <p:cNvPr id="11" name="图示 10"/>
          <p:cNvGraphicFramePr/>
          <p:nvPr>
            <p:extLst>
              <p:ext uri="{D42A27DB-BD31-4B8C-83A1-F6EECF244321}">
                <p14:modId xmlns:p14="http://schemas.microsoft.com/office/powerpoint/2010/main" val="3246546984"/>
              </p:ext>
            </p:extLst>
          </p:nvPr>
        </p:nvGraphicFramePr>
        <p:xfrm>
          <a:off x="5993" y="3782815"/>
          <a:ext cx="2664296" cy="17328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2" name="图示 11"/>
          <p:cNvGraphicFramePr/>
          <p:nvPr>
            <p:extLst>
              <p:ext uri="{D42A27DB-BD31-4B8C-83A1-F6EECF244321}">
                <p14:modId xmlns:p14="http://schemas.microsoft.com/office/powerpoint/2010/main" val="1239089007"/>
              </p:ext>
            </p:extLst>
          </p:nvPr>
        </p:nvGraphicFramePr>
        <p:xfrm>
          <a:off x="3366611" y="3821651"/>
          <a:ext cx="2664296" cy="173283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3" name="虚尾箭头 12"/>
          <p:cNvSpPr/>
          <p:nvPr/>
        </p:nvSpPr>
        <p:spPr>
          <a:xfrm rot="16200000">
            <a:off x="2087217" y="4502895"/>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5" name="虚尾箭头 14"/>
          <p:cNvSpPr/>
          <p:nvPr/>
        </p:nvSpPr>
        <p:spPr>
          <a:xfrm rot="16200000">
            <a:off x="5023068" y="4502895"/>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16" name="图示 15"/>
          <p:cNvGraphicFramePr/>
          <p:nvPr>
            <p:extLst>
              <p:ext uri="{D42A27DB-BD31-4B8C-83A1-F6EECF244321}">
                <p14:modId xmlns:p14="http://schemas.microsoft.com/office/powerpoint/2010/main" val="1394039199"/>
              </p:ext>
            </p:extLst>
          </p:nvPr>
        </p:nvGraphicFramePr>
        <p:xfrm>
          <a:off x="6270689" y="3751966"/>
          <a:ext cx="2664296" cy="173283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17" name="虚尾箭头 16"/>
          <p:cNvSpPr/>
          <p:nvPr/>
        </p:nvSpPr>
        <p:spPr>
          <a:xfrm rot="16200000">
            <a:off x="7840849" y="4472046"/>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095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519459392"/>
              </p:ext>
            </p:extLst>
          </p:nvPr>
        </p:nvGraphicFramePr>
        <p:xfrm>
          <a:off x="59254" y="1013900"/>
          <a:ext cx="2664296" cy="1732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50237424"/>
              </p:ext>
            </p:extLst>
          </p:nvPr>
        </p:nvGraphicFramePr>
        <p:xfrm>
          <a:off x="3419872" y="1052736"/>
          <a:ext cx="2664296" cy="17328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虚尾箭头 5"/>
          <p:cNvSpPr/>
          <p:nvPr/>
        </p:nvSpPr>
        <p:spPr>
          <a:xfrm rot="16200000">
            <a:off x="2140478" y="1733980"/>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虚尾箭头 6"/>
          <p:cNvSpPr/>
          <p:nvPr/>
        </p:nvSpPr>
        <p:spPr>
          <a:xfrm rot="5400000">
            <a:off x="5076329" y="1733980"/>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2623733388"/>
              </p:ext>
            </p:extLst>
          </p:nvPr>
        </p:nvGraphicFramePr>
        <p:xfrm>
          <a:off x="6323950" y="983051"/>
          <a:ext cx="2664296" cy="17328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虚尾箭头 8"/>
          <p:cNvSpPr/>
          <p:nvPr/>
        </p:nvSpPr>
        <p:spPr>
          <a:xfrm rot="16200000">
            <a:off x="7894110" y="1703131"/>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aphicFrame>
        <p:nvGraphicFramePr>
          <p:cNvPr id="10" name="图示 9"/>
          <p:cNvGraphicFramePr/>
          <p:nvPr>
            <p:extLst>
              <p:ext uri="{D42A27DB-BD31-4B8C-83A1-F6EECF244321}">
                <p14:modId xmlns:p14="http://schemas.microsoft.com/office/powerpoint/2010/main" val="18636295"/>
              </p:ext>
            </p:extLst>
          </p:nvPr>
        </p:nvGraphicFramePr>
        <p:xfrm>
          <a:off x="8990" y="4038236"/>
          <a:ext cx="2664296" cy="173283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1" name="图示 10"/>
          <p:cNvGraphicFramePr/>
          <p:nvPr>
            <p:extLst>
              <p:ext uri="{D42A27DB-BD31-4B8C-83A1-F6EECF244321}">
                <p14:modId xmlns:p14="http://schemas.microsoft.com/office/powerpoint/2010/main" val="1687837343"/>
              </p:ext>
            </p:extLst>
          </p:nvPr>
        </p:nvGraphicFramePr>
        <p:xfrm>
          <a:off x="3369608" y="4077072"/>
          <a:ext cx="2664296" cy="173283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2" name="虚尾箭头 11"/>
          <p:cNvSpPr/>
          <p:nvPr/>
        </p:nvSpPr>
        <p:spPr>
          <a:xfrm rot="16200000">
            <a:off x="2090214" y="4758316"/>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虚尾箭头 12"/>
          <p:cNvSpPr/>
          <p:nvPr/>
        </p:nvSpPr>
        <p:spPr>
          <a:xfrm rot="16200000">
            <a:off x="5026065" y="4758316"/>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14" name="图示 13"/>
          <p:cNvGraphicFramePr/>
          <p:nvPr>
            <p:extLst>
              <p:ext uri="{D42A27DB-BD31-4B8C-83A1-F6EECF244321}">
                <p14:modId xmlns:p14="http://schemas.microsoft.com/office/powerpoint/2010/main" val="2680037257"/>
              </p:ext>
            </p:extLst>
          </p:nvPr>
        </p:nvGraphicFramePr>
        <p:xfrm>
          <a:off x="6273686" y="4007387"/>
          <a:ext cx="2664296" cy="173283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15" name="虚尾箭头 14"/>
          <p:cNvSpPr/>
          <p:nvPr/>
        </p:nvSpPr>
        <p:spPr>
          <a:xfrm rot="16200000">
            <a:off x="7843846" y="4727467"/>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16" name="组合 15"/>
          <p:cNvGrpSpPr/>
          <p:nvPr/>
        </p:nvGrpSpPr>
        <p:grpSpPr>
          <a:xfrm>
            <a:off x="340482" y="188640"/>
            <a:ext cx="8280920" cy="694415"/>
            <a:chOff x="0" y="51355"/>
            <a:chExt cx="8280920" cy="767520"/>
          </a:xfrm>
        </p:grpSpPr>
        <p:sp>
          <p:nvSpPr>
            <p:cNvPr id="17" name="圆角矩形 16"/>
            <p:cNvSpPr/>
            <p:nvPr/>
          </p:nvSpPr>
          <p:spPr>
            <a:xfrm>
              <a:off x="0" y="51355"/>
              <a:ext cx="8280920" cy="7675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圆角矩形 4"/>
            <p:cNvSpPr/>
            <p:nvPr/>
          </p:nvSpPr>
          <p:spPr>
            <a:xfrm>
              <a:off x="37467" y="88822"/>
              <a:ext cx="8205986"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smtClean="0"/>
                <a:t>In an estimation-theoretic context</a:t>
              </a:r>
              <a:endParaRPr lang="zh-CN" sz="3200" b="1" kern="1200" dirty="0"/>
            </a:p>
          </p:txBody>
        </p:sp>
      </p:grpSp>
      <p:grpSp>
        <p:nvGrpSpPr>
          <p:cNvPr id="19" name="组合 18"/>
          <p:cNvGrpSpPr/>
          <p:nvPr/>
        </p:nvGrpSpPr>
        <p:grpSpPr>
          <a:xfrm>
            <a:off x="340482" y="3045240"/>
            <a:ext cx="8371978" cy="767520"/>
            <a:chOff x="0" y="216955"/>
            <a:chExt cx="8280920" cy="767520"/>
          </a:xfrm>
        </p:grpSpPr>
        <p:sp>
          <p:nvSpPr>
            <p:cNvPr id="20" name="圆角矩形 19"/>
            <p:cNvSpPr/>
            <p:nvPr/>
          </p:nvSpPr>
          <p:spPr>
            <a:xfrm>
              <a:off x="0" y="216955"/>
              <a:ext cx="8280920" cy="76752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1" name="圆角矩形 4"/>
            <p:cNvSpPr/>
            <p:nvPr/>
          </p:nvSpPr>
          <p:spPr>
            <a:xfrm>
              <a:off x="37467" y="254422"/>
              <a:ext cx="8205986"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zh-CN" sz="3200" b="1" kern="1200" dirty="0" smtClean="0"/>
                <a:t>In a communication context</a:t>
              </a:r>
              <a:endParaRPr lang="zh-CN" sz="3200" b="1" kern="1200" dirty="0"/>
            </a:p>
          </p:txBody>
        </p:sp>
      </p:grpSp>
    </p:spTree>
    <p:extLst>
      <p:ext uri="{BB962C8B-B14F-4D97-AF65-F5344CB8AC3E}">
        <p14:creationId xmlns:p14="http://schemas.microsoft.com/office/powerpoint/2010/main" val="1325950589"/>
      </p:ext>
    </p:extLst>
  </p:cSld>
  <p:clrMapOvr>
    <a:masterClrMapping/>
  </p:clrMapOvr>
  <p:transition spd="slow">
    <p:comb dir="ver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9512" y="116632"/>
            <a:ext cx="8784976" cy="2808312"/>
          </a:xfrm>
          <a:prstGeom prst="roundRect">
            <a:avLst>
              <a:gd name="adj" fmla="val 9779"/>
            </a:avLst>
          </a:prstGeom>
          <a:solidFill>
            <a:schemeClr val="accent5">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schemeClr val="bg2">
                  <a:lumMod val="90000"/>
                </a:schemeClr>
              </a:solidFill>
            </a:endParaRPr>
          </a:p>
        </p:txBody>
      </p:sp>
      <p:graphicFrame>
        <p:nvGraphicFramePr>
          <p:cNvPr id="4" name="图示 3"/>
          <p:cNvGraphicFramePr/>
          <p:nvPr>
            <p:extLst>
              <p:ext uri="{D42A27DB-BD31-4B8C-83A1-F6EECF244321}">
                <p14:modId xmlns:p14="http://schemas.microsoft.com/office/powerpoint/2010/main" val="3895380133"/>
              </p:ext>
            </p:extLst>
          </p:nvPr>
        </p:nvGraphicFramePr>
        <p:xfrm>
          <a:off x="59254" y="1013900"/>
          <a:ext cx="2664296" cy="1732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171658563"/>
              </p:ext>
            </p:extLst>
          </p:nvPr>
        </p:nvGraphicFramePr>
        <p:xfrm>
          <a:off x="3419872" y="1052736"/>
          <a:ext cx="2664296" cy="17328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虚尾箭头 5"/>
          <p:cNvSpPr/>
          <p:nvPr/>
        </p:nvSpPr>
        <p:spPr>
          <a:xfrm rot="16200000">
            <a:off x="2140478" y="1733980"/>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虚尾箭头 6"/>
          <p:cNvSpPr/>
          <p:nvPr/>
        </p:nvSpPr>
        <p:spPr>
          <a:xfrm rot="5400000">
            <a:off x="5076329" y="1733980"/>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3323933384"/>
              </p:ext>
            </p:extLst>
          </p:nvPr>
        </p:nvGraphicFramePr>
        <p:xfrm>
          <a:off x="6323950" y="983051"/>
          <a:ext cx="2664296" cy="17328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虚尾箭头 8"/>
          <p:cNvSpPr/>
          <p:nvPr/>
        </p:nvSpPr>
        <p:spPr>
          <a:xfrm rot="16200000">
            <a:off x="7894110" y="1703131"/>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16" name="组合 15"/>
          <p:cNvGrpSpPr/>
          <p:nvPr/>
        </p:nvGrpSpPr>
        <p:grpSpPr>
          <a:xfrm>
            <a:off x="340482" y="188640"/>
            <a:ext cx="8280920" cy="694415"/>
            <a:chOff x="0" y="51355"/>
            <a:chExt cx="8280920" cy="767520"/>
          </a:xfrm>
        </p:grpSpPr>
        <p:sp>
          <p:nvSpPr>
            <p:cNvPr id="17" name="圆角矩形 16"/>
            <p:cNvSpPr/>
            <p:nvPr/>
          </p:nvSpPr>
          <p:spPr>
            <a:xfrm>
              <a:off x="0" y="51355"/>
              <a:ext cx="8280920" cy="7675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圆角矩形 4"/>
            <p:cNvSpPr/>
            <p:nvPr/>
          </p:nvSpPr>
          <p:spPr>
            <a:xfrm>
              <a:off x="37467" y="88822"/>
              <a:ext cx="8205986"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smtClean="0"/>
                <a:t>In an estimation-theoretic context</a:t>
              </a:r>
              <a:endParaRPr lang="zh-CN" sz="3200" b="1" kern="1200" dirty="0"/>
            </a:p>
          </p:txBody>
        </p:sp>
      </p:grpSp>
      <p:pic>
        <p:nvPicPr>
          <p:cNvPr id="9218" name="Picture 2" descr="C:\Users\samuel\Downloads\1365164456_haha.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7544" y="4005064"/>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31840" y="4149080"/>
            <a:ext cx="5338334" cy="1446550"/>
          </a:xfrm>
          <a:prstGeom prst="rect">
            <a:avLst/>
          </a:prstGeom>
          <a:noFill/>
        </p:spPr>
        <p:txBody>
          <a:bodyPr wrap="square" rtlCol="0">
            <a:spAutoFit/>
          </a:bodyPr>
          <a:lstStyle/>
          <a:p>
            <a:r>
              <a:rPr lang="en-US" altLang="zh-CN" sz="4400" dirty="0" smtClean="0">
                <a:solidFill>
                  <a:srgbClr val="FF0000"/>
                </a:solidFill>
                <a:effectLst>
                  <a:outerShdw blurRad="38100" dist="38100" dir="2700000" algn="tl">
                    <a:srgbClr val="000000">
                      <a:alpha val="43137"/>
                    </a:srgbClr>
                  </a:outerShdw>
                </a:effectLst>
                <a:latin typeface="Impact" pitchFamily="34" charset="0"/>
              </a:rPr>
              <a:t>Localization complies with this rule!</a:t>
            </a:r>
            <a:endParaRPr lang="zh-CN" altLang="en-US" sz="4400" dirty="0">
              <a:solidFill>
                <a:srgbClr val="FF0000"/>
              </a:solidFill>
              <a:effectLst>
                <a:outerShdw blurRad="38100" dist="38100" dir="2700000" algn="tl">
                  <a:srgbClr val="000000">
                    <a:alpha val="43137"/>
                  </a:srgbClr>
                </a:outerShdw>
              </a:effectLst>
              <a:latin typeface="Impact" pitchFamily="34" charset="0"/>
            </a:endParaRPr>
          </a:p>
        </p:txBody>
      </p:sp>
    </p:spTree>
    <p:extLst>
      <p:ext uri="{BB962C8B-B14F-4D97-AF65-F5344CB8AC3E}">
        <p14:creationId xmlns:p14="http://schemas.microsoft.com/office/powerpoint/2010/main" val="26805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9512" y="116632"/>
            <a:ext cx="8784976" cy="2808312"/>
          </a:xfrm>
          <a:prstGeom prst="roundRect">
            <a:avLst>
              <a:gd name="adj" fmla="val 9779"/>
            </a:avLst>
          </a:prstGeom>
          <a:solidFill>
            <a:schemeClr val="accent5">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schemeClr val="bg2">
                  <a:lumMod val="90000"/>
                </a:schemeClr>
              </a:solidFill>
            </a:endParaRPr>
          </a:p>
        </p:txBody>
      </p:sp>
      <p:graphicFrame>
        <p:nvGraphicFramePr>
          <p:cNvPr id="4" name="图示 3"/>
          <p:cNvGraphicFramePr/>
          <p:nvPr>
            <p:extLst>
              <p:ext uri="{D42A27DB-BD31-4B8C-83A1-F6EECF244321}">
                <p14:modId xmlns:p14="http://schemas.microsoft.com/office/powerpoint/2010/main" val="4067550041"/>
              </p:ext>
            </p:extLst>
          </p:nvPr>
        </p:nvGraphicFramePr>
        <p:xfrm>
          <a:off x="59254" y="1013900"/>
          <a:ext cx="2664296" cy="1732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11910737"/>
              </p:ext>
            </p:extLst>
          </p:nvPr>
        </p:nvGraphicFramePr>
        <p:xfrm>
          <a:off x="3419872" y="1052736"/>
          <a:ext cx="2664296" cy="17328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虚尾箭头 5"/>
          <p:cNvSpPr/>
          <p:nvPr/>
        </p:nvSpPr>
        <p:spPr>
          <a:xfrm rot="16200000">
            <a:off x="2140478" y="1733980"/>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虚尾箭头 6"/>
          <p:cNvSpPr/>
          <p:nvPr/>
        </p:nvSpPr>
        <p:spPr>
          <a:xfrm rot="5400000">
            <a:off x="5076329" y="1733980"/>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3835185742"/>
              </p:ext>
            </p:extLst>
          </p:nvPr>
        </p:nvGraphicFramePr>
        <p:xfrm>
          <a:off x="6323950" y="983051"/>
          <a:ext cx="2664296" cy="17328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虚尾箭头 8"/>
          <p:cNvSpPr/>
          <p:nvPr/>
        </p:nvSpPr>
        <p:spPr>
          <a:xfrm rot="16200000">
            <a:off x="7894110" y="1703131"/>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16" name="组合 15"/>
          <p:cNvGrpSpPr/>
          <p:nvPr/>
        </p:nvGrpSpPr>
        <p:grpSpPr>
          <a:xfrm>
            <a:off x="340482" y="188640"/>
            <a:ext cx="8280920" cy="694415"/>
            <a:chOff x="0" y="51355"/>
            <a:chExt cx="8280920" cy="767520"/>
          </a:xfrm>
        </p:grpSpPr>
        <p:sp>
          <p:nvSpPr>
            <p:cNvPr id="17" name="圆角矩形 16"/>
            <p:cNvSpPr/>
            <p:nvPr/>
          </p:nvSpPr>
          <p:spPr>
            <a:xfrm>
              <a:off x="0" y="51355"/>
              <a:ext cx="8280920" cy="7675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圆角矩形 4"/>
            <p:cNvSpPr/>
            <p:nvPr/>
          </p:nvSpPr>
          <p:spPr>
            <a:xfrm>
              <a:off x="37467" y="88822"/>
              <a:ext cx="8205986"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smtClean="0"/>
                <a:t>In an estimation-theoretic context</a:t>
              </a:r>
              <a:endParaRPr lang="zh-CN" sz="3200" b="1" kern="1200" dirty="0"/>
            </a:p>
          </p:txBody>
        </p:sp>
      </p:grpSp>
      <p:grpSp>
        <p:nvGrpSpPr>
          <p:cNvPr id="14" name="组合 13"/>
          <p:cNvGrpSpPr/>
          <p:nvPr/>
        </p:nvGrpSpPr>
        <p:grpSpPr>
          <a:xfrm>
            <a:off x="1013606" y="3861048"/>
            <a:ext cx="7223201" cy="2160240"/>
            <a:chOff x="940865" y="0"/>
            <a:chExt cx="7223201" cy="1006260"/>
          </a:xfrm>
          <a:scene3d>
            <a:camera prst="orthographicFront"/>
            <a:lightRig rig="flat" dir="t"/>
          </a:scene3d>
        </p:grpSpPr>
        <p:sp>
          <p:nvSpPr>
            <p:cNvPr id="15" name="圆角矩形 14"/>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9"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demonstrate the rule with robot motion! </a:t>
              </a:r>
              <a:endParaRPr lang="zh-CN" sz="5100" kern="1200" dirty="0"/>
            </a:p>
          </p:txBody>
        </p:sp>
      </p:grpSp>
    </p:spTree>
    <p:extLst>
      <p:ext uri="{BB962C8B-B14F-4D97-AF65-F5344CB8AC3E}">
        <p14:creationId xmlns:p14="http://schemas.microsoft.com/office/powerpoint/2010/main" val="140888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39552" y="548680"/>
            <a:ext cx="8280920" cy="4896544"/>
          </a:xfrm>
          <a:prstGeom prst="roundRect">
            <a:avLst>
              <a:gd name="adj" fmla="val 6449"/>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三十二角星 8"/>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P7</a:t>
            </a:r>
            <a:endParaRPr lang="zh-CN" altLang="en-US" sz="4400" b="1" dirty="0"/>
          </a:p>
        </p:txBody>
      </p:sp>
      <p:sp>
        <p:nvSpPr>
          <p:cNvPr id="3" name="矩形 2"/>
          <p:cNvSpPr/>
          <p:nvPr/>
        </p:nvSpPr>
        <p:spPr>
          <a:xfrm>
            <a:off x="334248" y="1011793"/>
            <a:ext cx="8568952" cy="3970318"/>
          </a:xfrm>
          <a:prstGeom prst="rect">
            <a:avLst/>
          </a:prstGeom>
        </p:spPr>
        <p:txBody>
          <a:bodyPr wrap="square">
            <a:spAutoFit/>
          </a:bodyPr>
          <a:lstStyle/>
          <a:p>
            <a:r>
              <a:rPr lang="en-US" altLang="zh-CN" dirty="0">
                <a:solidFill>
                  <a:srgbClr val="000000"/>
                </a:solidFill>
                <a:latin typeface="Courier New"/>
              </a:rPr>
              <a:t> </a:t>
            </a:r>
            <a:r>
              <a:rPr lang="en-US" altLang="zh-CN" dirty="0" smtClean="0">
                <a:solidFill>
                  <a:srgbClr val="000000"/>
                </a:solidFill>
                <a:latin typeface="Courier New"/>
              </a:rPr>
              <a:t>   entropy </a:t>
            </a:r>
            <a:r>
              <a:rPr lang="en-US" altLang="zh-CN" dirty="0">
                <a:solidFill>
                  <a:srgbClr val="000000"/>
                </a:solidFill>
                <a:latin typeface="Courier New"/>
              </a:rPr>
              <a:t>= zeros(1, step);</a:t>
            </a:r>
          </a:p>
          <a:p>
            <a:r>
              <a:rPr lang="en-US" altLang="zh-CN" dirty="0">
                <a:solidFill>
                  <a:srgbClr val="000000"/>
                </a:solidFill>
                <a:latin typeface="Courier New"/>
              </a:rPr>
              <a:t>    </a:t>
            </a:r>
            <a:r>
              <a:rPr lang="en-US" altLang="zh-CN" dirty="0">
                <a:solidFill>
                  <a:srgbClr val="0000FF"/>
                </a:solidFill>
                <a:latin typeface="Courier New"/>
              </a:rPr>
              <a:t>for</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 : step</a:t>
            </a:r>
          </a:p>
          <a:p>
            <a:r>
              <a:rPr lang="en-US" altLang="zh-CN" dirty="0">
                <a:solidFill>
                  <a:srgbClr val="000000"/>
                </a:solidFill>
                <a:latin typeface="Courier New"/>
              </a:rPr>
              <a:t>        p = move(p, u, </a:t>
            </a:r>
            <a:r>
              <a:rPr lang="en-US" altLang="zh-CN" dirty="0" err="1">
                <a:solidFill>
                  <a:srgbClr val="000000"/>
                </a:solidFill>
                <a:latin typeface="Courier New"/>
              </a:rPr>
              <a:t>pExact</a:t>
            </a:r>
            <a:r>
              <a:rPr lang="en-US" altLang="zh-CN" dirty="0">
                <a:solidFill>
                  <a:srgbClr val="000000"/>
                </a:solidFill>
                <a:latin typeface="Courier New"/>
              </a:rPr>
              <a:t>, </a:t>
            </a:r>
            <a:r>
              <a:rPr lang="en-US" altLang="zh-CN" dirty="0" err="1">
                <a:solidFill>
                  <a:srgbClr val="000000"/>
                </a:solidFill>
                <a:latin typeface="Courier New"/>
              </a:rPr>
              <a:t>pOvershoot</a:t>
            </a:r>
            <a:r>
              <a:rPr lang="en-US" altLang="zh-CN" dirty="0">
                <a:solidFill>
                  <a:srgbClr val="000000"/>
                </a:solidFill>
                <a:latin typeface="Courier New"/>
              </a:rPr>
              <a:t>, </a:t>
            </a:r>
            <a:r>
              <a:rPr lang="en-US" altLang="zh-CN" dirty="0" err="1">
                <a:solidFill>
                  <a:srgbClr val="000000"/>
                </a:solidFill>
                <a:latin typeface="Courier New"/>
              </a:rPr>
              <a:t>pUndershoot</a:t>
            </a:r>
            <a:r>
              <a:rPr lang="en-US" altLang="zh-CN" dirty="0">
                <a:solidFill>
                  <a:srgbClr val="000000"/>
                </a:solidFill>
                <a:latin typeface="Courier New"/>
              </a:rPr>
              <a:t>);</a:t>
            </a:r>
          </a:p>
          <a:p>
            <a:r>
              <a:rPr lang="en-US" altLang="zh-CN" dirty="0">
                <a:solidFill>
                  <a:srgbClr val="000000"/>
                </a:solidFill>
                <a:latin typeface="Courier New"/>
              </a:rPr>
              <a:t>        entropy(</a:t>
            </a:r>
            <a:r>
              <a:rPr lang="en-US" altLang="zh-CN" dirty="0" err="1">
                <a:solidFill>
                  <a:srgbClr val="000000"/>
                </a:solidFill>
                <a:latin typeface="Courier New"/>
              </a:rPr>
              <a:t>i</a:t>
            </a:r>
            <a:r>
              <a:rPr lang="en-US" altLang="zh-CN" dirty="0">
                <a:solidFill>
                  <a:srgbClr val="000000"/>
                </a:solidFill>
                <a:latin typeface="Courier New"/>
              </a:rPr>
              <a:t>) = -sum(p .* log2(p) );        </a:t>
            </a:r>
          </a:p>
          <a:p>
            <a:r>
              <a:rPr lang="en-US" altLang="zh-CN" dirty="0">
                <a:solidFill>
                  <a:srgbClr val="000000"/>
                </a:solidFill>
                <a:latin typeface="Courier New"/>
              </a:rPr>
              <a:t>        </a:t>
            </a:r>
            <a:r>
              <a:rPr lang="en-US" altLang="zh-CN" dirty="0" err="1">
                <a:solidFill>
                  <a:srgbClr val="000000"/>
                </a:solidFill>
                <a:latin typeface="Courier New"/>
              </a:rPr>
              <a:t>disp</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disp</a:t>
            </a:r>
            <a:r>
              <a:rPr lang="en-US" altLang="zh-CN" dirty="0">
                <a:solidFill>
                  <a:srgbClr val="000000"/>
                </a:solidFill>
                <a:latin typeface="Courier New"/>
              </a:rPr>
              <a:t>(p);</a:t>
            </a:r>
          </a:p>
          <a:p>
            <a:r>
              <a:rPr lang="en-US" altLang="zh-CN" dirty="0">
                <a:solidFill>
                  <a:srgbClr val="000000"/>
                </a:solidFill>
                <a:latin typeface="Courier New"/>
              </a:rPr>
              <a:t>    </a:t>
            </a:r>
            <a:r>
              <a:rPr lang="en-US" altLang="zh-CN" dirty="0">
                <a:solidFill>
                  <a:srgbClr val="0000FF"/>
                </a:solidFill>
                <a:latin typeface="Courier New"/>
              </a:rPr>
              <a:t>end</a:t>
            </a:r>
            <a:r>
              <a:rPr lang="en-US" altLang="zh-CN" dirty="0">
                <a:solidFill>
                  <a:srgbClr val="000000"/>
                </a:solidFill>
                <a:latin typeface="Courier New"/>
              </a:rPr>
              <a:t>  </a:t>
            </a:r>
          </a:p>
          <a:p>
            <a:r>
              <a:rPr lang="en-US" altLang="zh-CN" dirty="0">
                <a:solidFill>
                  <a:srgbClr val="000000"/>
                </a:solidFill>
                <a:latin typeface="Courier New"/>
              </a:rPr>
              <a:t>    h = figure(1);</a:t>
            </a:r>
          </a:p>
          <a:p>
            <a:r>
              <a:rPr lang="en-US" altLang="zh-CN" dirty="0">
                <a:solidFill>
                  <a:srgbClr val="000000"/>
                </a:solidFill>
                <a:latin typeface="Courier New"/>
              </a:rPr>
              <a:t>    hold </a:t>
            </a:r>
            <a:r>
              <a:rPr lang="en-US" altLang="zh-CN" dirty="0">
                <a:solidFill>
                  <a:srgbClr val="A020F0"/>
                </a:solidFill>
                <a:latin typeface="Courier New"/>
              </a:rPr>
              <a:t>on</a:t>
            </a:r>
            <a:r>
              <a:rPr lang="en-US" altLang="zh-CN" dirty="0">
                <a:solidFill>
                  <a:srgbClr val="000000"/>
                </a:solidFill>
                <a:latin typeface="Courier New"/>
              </a:rPr>
              <a:t>;    </a:t>
            </a:r>
          </a:p>
          <a:p>
            <a:r>
              <a:rPr lang="en-US" altLang="zh-CN" dirty="0">
                <a:solidFill>
                  <a:srgbClr val="000000"/>
                </a:solidFill>
                <a:latin typeface="Courier New"/>
              </a:rPr>
              <a:t>    </a:t>
            </a:r>
            <a:r>
              <a:rPr lang="en-US" altLang="zh-CN" dirty="0" smtClean="0">
                <a:solidFill>
                  <a:srgbClr val="000000"/>
                </a:solidFill>
                <a:latin typeface="Courier New"/>
              </a:rPr>
              <a:t>plot(1:step,entropy</a:t>
            </a:r>
            <a:r>
              <a:rPr lang="en-US" altLang="zh-CN" dirty="0">
                <a:solidFill>
                  <a:srgbClr val="000000"/>
                </a:solidFill>
                <a:latin typeface="Courier New"/>
              </a:rPr>
              <a:t>, </a:t>
            </a:r>
            <a:r>
              <a:rPr lang="en-US" altLang="zh-CN" dirty="0" smtClean="0">
                <a:solidFill>
                  <a:srgbClr val="A020F0"/>
                </a:solidFill>
                <a:latin typeface="Courier New"/>
              </a:rPr>
              <a:t>'-'</a:t>
            </a:r>
            <a:r>
              <a:rPr lang="en-US" altLang="zh-CN" dirty="0" smtClean="0">
                <a:solidFill>
                  <a:srgbClr val="000000"/>
                </a:solidFill>
                <a:latin typeface="Courier New"/>
              </a:rPr>
              <a:t>,</a:t>
            </a:r>
            <a:r>
              <a:rPr lang="en-US" altLang="zh-CN" dirty="0" smtClean="0">
                <a:solidFill>
                  <a:srgbClr val="A020F0"/>
                </a:solidFill>
                <a:latin typeface="Courier New"/>
              </a:rPr>
              <a:t>'</a:t>
            </a:r>
            <a:r>
              <a:rPr lang="en-US" altLang="zh-CN" dirty="0" err="1" smtClean="0">
                <a:solidFill>
                  <a:srgbClr val="A020F0"/>
                </a:solidFill>
                <a:latin typeface="Courier New"/>
              </a:rPr>
              <a:t>linewidth</a:t>
            </a:r>
            <a:r>
              <a:rPr lang="en-US" altLang="zh-CN" dirty="0">
                <a:solidFill>
                  <a:srgbClr val="A020F0"/>
                </a:solidFill>
                <a:latin typeface="Courier New"/>
              </a:rPr>
              <a:t>'</a:t>
            </a:r>
            <a:r>
              <a:rPr lang="en-US" altLang="zh-CN" dirty="0">
                <a:solidFill>
                  <a:srgbClr val="000000"/>
                </a:solidFill>
                <a:latin typeface="Courier New"/>
              </a:rPr>
              <a:t>, 2</a:t>
            </a:r>
            <a:r>
              <a:rPr lang="en-US" altLang="zh-CN" dirty="0" smtClean="0">
                <a:solidFill>
                  <a:srgbClr val="000000"/>
                </a:solidFill>
                <a:latin typeface="Courier New"/>
              </a:rPr>
              <a:t>,</a:t>
            </a:r>
            <a:r>
              <a:rPr lang="en-US" altLang="zh-CN" dirty="0" smtClean="0">
                <a:solidFill>
                  <a:srgbClr val="A020F0"/>
                </a:solidFill>
                <a:latin typeface="Courier New"/>
              </a:rPr>
              <a:t>'color</a:t>
            </a:r>
            <a:r>
              <a:rPr lang="en-US" altLang="zh-CN" dirty="0">
                <a:solidFill>
                  <a:srgbClr val="A020F0"/>
                </a:solidFill>
                <a:latin typeface="Courier New"/>
              </a:rPr>
              <a:t>'</a:t>
            </a:r>
            <a:r>
              <a:rPr lang="en-US" altLang="zh-CN" dirty="0">
                <a:solidFill>
                  <a:srgbClr val="000000"/>
                </a:solidFill>
                <a:latin typeface="Courier New"/>
              </a:rPr>
              <a:t>, </a:t>
            </a:r>
            <a:r>
              <a:rPr lang="en-US" altLang="zh-CN" dirty="0">
                <a:solidFill>
                  <a:srgbClr val="A020F0"/>
                </a:solidFill>
                <a:latin typeface="Courier New"/>
              </a:rPr>
              <a:t>'g'</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smtClean="0">
                <a:solidFill>
                  <a:srgbClr val="000000"/>
                </a:solidFill>
                <a:latin typeface="Courier New"/>
              </a:rPr>
              <a:t>plot(1:step,entropy</a:t>
            </a:r>
            <a:r>
              <a:rPr lang="en-US" altLang="zh-CN" dirty="0">
                <a:solidFill>
                  <a:srgbClr val="000000"/>
                </a:solidFill>
                <a:latin typeface="Courier New"/>
              </a:rPr>
              <a:t>, </a:t>
            </a:r>
            <a:r>
              <a:rPr lang="en-US" altLang="zh-CN" dirty="0" smtClean="0">
                <a:solidFill>
                  <a:srgbClr val="A020F0"/>
                </a:solidFill>
                <a:latin typeface="Courier New"/>
              </a:rPr>
              <a:t>'^'</a:t>
            </a:r>
            <a:r>
              <a:rPr lang="en-US" altLang="zh-CN" dirty="0" smtClean="0">
                <a:solidFill>
                  <a:srgbClr val="000000"/>
                </a:solidFill>
                <a:latin typeface="Courier New"/>
              </a:rPr>
              <a:t>,</a:t>
            </a:r>
            <a:r>
              <a:rPr lang="en-US" altLang="zh-CN" dirty="0" smtClean="0">
                <a:solidFill>
                  <a:srgbClr val="A020F0"/>
                </a:solidFill>
                <a:latin typeface="Courier New"/>
              </a:rPr>
              <a:t>'</a:t>
            </a:r>
            <a:r>
              <a:rPr lang="en-US" altLang="zh-CN" dirty="0" err="1" smtClean="0">
                <a:solidFill>
                  <a:srgbClr val="A020F0"/>
                </a:solidFill>
                <a:latin typeface="Courier New"/>
              </a:rPr>
              <a:t>linewidth</a:t>
            </a:r>
            <a:r>
              <a:rPr lang="en-US" altLang="zh-CN" dirty="0">
                <a:solidFill>
                  <a:srgbClr val="A020F0"/>
                </a:solidFill>
                <a:latin typeface="Courier New"/>
              </a:rPr>
              <a:t>'</a:t>
            </a:r>
            <a:r>
              <a:rPr lang="en-US" altLang="zh-CN" dirty="0">
                <a:solidFill>
                  <a:srgbClr val="000000"/>
                </a:solidFill>
                <a:latin typeface="Courier New"/>
              </a:rPr>
              <a:t>, 1.5</a:t>
            </a:r>
            <a:r>
              <a:rPr lang="en-US" altLang="zh-CN" dirty="0" smtClean="0">
                <a:solidFill>
                  <a:srgbClr val="000000"/>
                </a:solidFill>
                <a:latin typeface="Courier New"/>
              </a:rPr>
              <a:t>,</a:t>
            </a:r>
            <a:r>
              <a:rPr lang="en-US" altLang="zh-CN" dirty="0" smtClean="0">
                <a:solidFill>
                  <a:srgbClr val="A020F0"/>
                </a:solidFill>
                <a:latin typeface="Courier New"/>
              </a:rPr>
              <a:t>'color</a:t>
            </a:r>
            <a:r>
              <a:rPr lang="en-US" altLang="zh-CN" dirty="0">
                <a:solidFill>
                  <a:srgbClr val="A020F0"/>
                </a:solidFill>
                <a:latin typeface="Courier New"/>
              </a:rPr>
              <a:t>'</a:t>
            </a:r>
            <a:r>
              <a:rPr lang="en-US" altLang="zh-CN" dirty="0">
                <a:solidFill>
                  <a:srgbClr val="000000"/>
                </a:solidFill>
                <a:latin typeface="Courier New"/>
              </a:rPr>
              <a:t>, </a:t>
            </a:r>
            <a:r>
              <a:rPr lang="en-US" altLang="zh-CN" dirty="0">
                <a:solidFill>
                  <a:srgbClr val="A020F0"/>
                </a:solidFill>
                <a:latin typeface="Courier New"/>
              </a:rPr>
              <a:t>'r'</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xlabel</a:t>
            </a:r>
            <a:r>
              <a:rPr lang="en-US" altLang="zh-CN" dirty="0">
                <a:solidFill>
                  <a:srgbClr val="000000"/>
                </a:solidFill>
                <a:latin typeface="Courier New"/>
              </a:rPr>
              <a:t>(</a:t>
            </a:r>
            <a:r>
              <a:rPr lang="en-US" altLang="zh-CN" dirty="0">
                <a:solidFill>
                  <a:srgbClr val="A020F0"/>
                </a:solidFill>
                <a:latin typeface="Courier New"/>
              </a:rPr>
              <a:t>'Motion step'</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ylabel</a:t>
            </a:r>
            <a:r>
              <a:rPr lang="en-US" altLang="zh-CN" dirty="0">
                <a:solidFill>
                  <a:srgbClr val="000000"/>
                </a:solidFill>
                <a:latin typeface="Courier New"/>
              </a:rPr>
              <a:t>(</a:t>
            </a:r>
            <a:r>
              <a:rPr lang="en-US" altLang="zh-CN" dirty="0">
                <a:solidFill>
                  <a:srgbClr val="A020F0"/>
                </a:solidFill>
                <a:latin typeface="Courier New"/>
              </a:rPr>
              <a:t>'Entropy'</a:t>
            </a:r>
            <a:r>
              <a:rPr lang="en-US" altLang="zh-CN" dirty="0">
                <a:solidFill>
                  <a:srgbClr val="000000"/>
                </a:solidFill>
                <a:latin typeface="Courier New"/>
              </a:rPr>
              <a:t>);</a:t>
            </a:r>
          </a:p>
          <a:p>
            <a:r>
              <a:rPr lang="en-US" altLang="zh-CN" dirty="0">
                <a:solidFill>
                  <a:srgbClr val="000000"/>
                </a:solidFill>
                <a:latin typeface="Courier New"/>
              </a:rPr>
              <a:t>    print(h, </a:t>
            </a:r>
            <a:r>
              <a:rPr lang="en-US" altLang="zh-CN" dirty="0">
                <a:solidFill>
                  <a:srgbClr val="A020F0"/>
                </a:solidFill>
                <a:latin typeface="Courier New"/>
              </a:rPr>
              <a:t>'-</a:t>
            </a:r>
            <a:r>
              <a:rPr lang="en-US" altLang="zh-CN" dirty="0" err="1">
                <a:solidFill>
                  <a:srgbClr val="A020F0"/>
                </a:solidFill>
                <a:latin typeface="Courier New"/>
              </a:rPr>
              <a:t>dpng</a:t>
            </a:r>
            <a:r>
              <a:rPr lang="en-US" altLang="zh-CN" dirty="0">
                <a:solidFill>
                  <a:srgbClr val="A020F0"/>
                </a:solidFill>
                <a:latin typeface="Courier New"/>
              </a:rPr>
              <a:t>'</a:t>
            </a:r>
            <a:r>
              <a:rPr lang="en-US" altLang="zh-CN" dirty="0">
                <a:solidFill>
                  <a:srgbClr val="000000"/>
                </a:solidFill>
                <a:latin typeface="Courier New"/>
              </a:rPr>
              <a:t>, </a:t>
            </a:r>
            <a:r>
              <a:rPr lang="en-US" altLang="zh-CN" dirty="0">
                <a:solidFill>
                  <a:srgbClr val="A020F0"/>
                </a:solidFill>
                <a:latin typeface="Courier New"/>
              </a:rPr>
              <a:t>'entropy.png'</a:t>
            </a:r>
            <a:r>
              <a:rPr lang="en-US" altLang="zh-CN" dirty="0">
                <a:solidFill>
                  <a:srgbClr val="000000"/>
                </a:solidFill>
                <a:latin typeface="Courier New"/>
              </a:rPr>
              <a:t>);</a:t>
            </a:r>
          </a:p>
        </p:txBody>
      </p:sp>
    </p:spTree>
    <p:extLst>
      <p:ext uri="{BB962C8B-B14F-4D97-AF65-F5344CB8AC3E}">
        <p14:creationId xmlns:p14="http://schemas.microsoft.com/office/powerpoint/2010/main" val="33796298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Works\Teach\Mobile Robot\Code\robotcourse\p7\entr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P7</a:t>
            </a:r>
            <a:endParaRPr lang="zh-CN" altLang="en-US" sz="4400" b="1" dirty="0"/>
          </a:p>
        </p:txBody>
      </p:sp>
      <p:graphicFrame>
        <p:nvGraphicFramePr>
          <p:cNvPr id="5" name="图示 4"/>
          <p:cNvGraphicFramePr/>
          <p:nvPr>
            <p:extLst>
              <p:ext uri="{D42A27DB-BD31-4B8C-83A1-F6EECF244321}">
                <p14:modId xmlns:p14="http://schemas.microsoft.com/office/powerpoint/2010/main" val="314300788"/>
              </p:ext>
            </p:extLst>
          </p:nvPr>
        </p:nvGraphicFramePr>
        <p:xfrm>
          <a:off x="2363510" y="3246148"/>
          <a:ext cx="1930200" cy="1293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图示 6"/>
          <p:cNvGraphicFramePr/>
          <p:nvPr>
            <p:extLst>
              <p:ext uri="{D42A27DB-BD31-4B8C-83A1-F6EECF244321}">
                <p14:modId xmlns:p14="http://schemas.microsoft.com/office/powerpoint/2010/main" val="1054019041"/>
              </p:ext>
            </p:extLst>
          </p:nvPr>
        </p:nvGraphicFramePr>
        <p:xfrm>
          <a:off x="4499992" y="3212206"/>
          <a:ext cx="1930200" cy="12938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虚尾箭头 7"/>
          <p:cNvSpPr/>
          <p:nvPr/>
        </p:nvSpPr>
        <p:spPr>
          <a:xfrm rot="16200000">
            <a:off x="3794329" y="3702615"/>
            <a:ext cx="860235" cy="313005"/>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9" name="虚尾箭头 8"/>
          <p:cNvSpPr/>
          <p:nvPr/>
        </p:nvSpPr>
        <p:spPr>
          <a:xfrm rot="5400000">
            <a:off x="5594529" y="3702615"/>
            <a:ext cx="860235" cy="313005"/>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10" name="图示 9"/>
          <p:cNvGraphicFramePr/>
          <p:nvPr>
            <p:extLst>
              <p:ext uri="{D42A27DB-BD31-4B8C-83A1-F6EECF244321}">
                <p14:modId xmlns:p14="http://schemas.microsoft.com/office/powerpoint/2010/main" val="2966095567"/>
              </p:ext>
            </p:extLst>
          </p:nvPr>
        </p:nvGraphicFramePr>
        <p:xfrm>
          <a:off x="6299400" y="3212206"/>
          <a:ext cx="1930200" cy="12938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1" name="虚尾箭头 10"/>
          <p:cNvSpPr/>
          <p:nvPr/>
        </p:nvSpPr>
        <p:spPr>
          <a:xfrm rot="16200000">
            <a:off x="7394729" y="3702614"/>
            <a:ext cx="860235" cy="313005"/>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3219277"/>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8762" y="4699324"/>
            <a:ext cx="6827985" cy="1569660"/>
          </a:xfrm>
          <a:prstGeom prst="rect">
            <a:avLst/>
          </a:prstGeom>
          <a:noFill/>
        </p:spPr>
        <p:txBody>
          <a:bodyPr wrap="square" rtlCol="0">
            <a:spAutoFit/>
          </a:bodyPr>
          <a:lstStyle/>
          <a:p>
            <a:r>
              <a:rPr lang="en-US" altLang="zh-CN" sz="3200" b="1" dirty="0" smtClean="0">
                <a:solidFill>
                  <a:srgbClr val="FF0000"/>
                </a:solidFill>
              </a:rPr>
              <a:t>Which cell will robot be most probably next to after the two measurements and the two motions? </a:t>
            </a:r>
            <a:endParaRPr lang="zh-CN" altLang="en-US" sz="3200" b="1" dirty="0">
              <a:solidFill>
                <a:srgbClr val="FF0000"/>
              </a:solidFill>
            </a:endParaRPr>
          </a:p>
        </p:txBody>
      </p:sp>
      <p:sp>
        <p:nvSpPr>
          <p:cNvPr id="6" name="矩形 5"/>
          <p:cNvSpPr/>
          <p:nvPr/>
        </p:nvSpPr>
        <p:spPr>
          <a:xfrm>
            <a:off x="1998596"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3006708" y="668679"/>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014820" y="668679"/>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022932"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6021239"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60110" y="834874"/>
            <a:ext cx="598078" cy="439647"/>
          </a:xfrm>
          <a:prstGeom prst="rect">
            <a:avLst/>
          </a:prstGeom>
        </p:spPr>
      </p:pic>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51815" y="842473"/>
            <a:ext cx="599418" cy="432048"/>
          </a:xfrm>
          <a:prstGeom prst="rect">
            <a:avLst/>
          </a:prstGeom>
        </p:spPr>
      </p:pic>
      <p:pic>
        <p:nvPicPr>
          <p:cNvPr id="13" name="图片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178414" y="810289"/>
            <a:ext cx="680924" cy="496416"/>
          </a:xfrm>
          <a:prstGeom prst="rect">
            <a:avLst/>
          </a:prstGeom>
        </p:spPr>
      </p:pic>
      <p:pic>
        <p:nvPicPr>
          <p:cNvPr id="14" name="图片 13"/>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176132" y="821218"/>
            <a:ext cx="701711" cy="496114"/>
          </a:xfrm>
          <a:prstGeom prst="rect">
            <a:avLst/>
          </a:prstGeom>
        </p:spPr>
      </p:pic>
      <p:pic>
        <p:nvPicPr>
          <p:cNvPr id="15" name="图片 14"/>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186638" y="842473"/>
            <a:ext cx="677314" cy="496990"/>
          </a:xfrm>
          <a:prstGeom prst="rect">
            <a:avLst/>
          </a:prstGeom>
        </p:spPr>
      </p:pic>
      <p:pic>
        <p:nvPicPr>
          <p:cNvPr id="16"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1302332" y="149475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8" name="椭圆 17"/>
          <p:cNvSpPr/>
          <p:nvPr/>
        </p:nvSpPr>
        <p:spPr>
          <a:xfrm>
            <a:off x="1236151" y="2977806"/>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19" name="直接箭头连接符 18"/>
          <p:cNvCxnSpPr>
            <a:stCxn id="16" idx="2"/>
            <a:endCxn id="18" idx="0"/>
          </p:cNvCxnSpPr>
          <p:nvPr/>
        </p:nvCxnSpPr>
        <p:spPr>
          <a:xfrm>
            <a:off x="1802213" y="219385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8370"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3054" y="1748614"/>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4406605" y="1473901"/>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9" name="椭圆 28"/>
          <p:cNvSpPr/>
          <p:nvPr/>
        </p:nvSpPr>
        <p:spPr>
          <a:xfrm>
            <a:off x="4340424" y="2956953"/>
            <a:ext cx="1165665" cy="9477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30" name="直接箭头连接符 29"/>
          <p:cNvCxnSpPr>
            <a:stCxn id="23" idx="2"/>
            <a:endCxn id="29" idx="0"/>
          </p:cNvCxnSpPr>
          <p:nvPr/>
        </p:nvCxnSpPr>
        <p:spPr>
          <a:xfrm>
            <a:off x="4906486" y="2173000"/>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31"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55299" y="1749456"/>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7178372" y="14739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3" name="椭圆形标注 2"/>
          <p:cNvSpPr/>
          <p:nvPr/>
        </p:nvSpPr>
        <p:spPr>
          <a:xfrm>
            <a:off x="6863952" y="3172420"/>
            <a:ext cx="1461648" cy="1080120"/>
          </a:xfrm>
          <a:prstGeom prst="wedgeEllipseCallout">
            <a:avLst>
              <a:gd name="adj1" fmla="val -2228"/>
              <a:gd name="adj2" fmla="val -1387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smtClean="0"/>
              <a:t>Where am I?</a:t>
            </a:r>
            <a:endParaRPr lang="zh-CN" altLang="en-US" sz="2000" b="1" dirty="0"/>
          </a:p>
        </p:txBody>
      </p:sp>
      <p:sp>
        <p:nvSpPr>
          <p:cNvPr id="36" name="矩形 35"/>
          <p:cNvSpPr/>
          <p:nvPr/>
        </p:nvSpPr>
        <p:spPr>
          <a:xfrm>
            <a:off x="2701235" y="3284607"/>
            <a:ext cx="1259632" cy="584775"/>
          </a:xfrm>
          <a:prstGeom prst="rect">
            <a:avLst/>
          </a:prstGeom>
        </p:spPr>
        <p:txBody>
          <a:bodyPr wrap="square">
            <a:spAutoFit/>
          </a:bodyPr>
          <a:lstStyle/>
          <a:p>
            <a:pPr algn="ctr"/>
            <a:r>
              <a:rPr lang="en-US" altLang="zh-CN" sz="3200" b="1" dirty="0" smtClean="0">
                <a:effectLst>
                  <a:outerShdw blurRad="38100" dist="38100" dir="2700000" algn="tl">
                    <a:srgbClr val="000000">
                      <a:alpha val="43137"/>
                    </a:srgbClr>
                  </a:outerShdw>
                </a:effectLst>
              </a:rPr>
              <a:t>U = 1</a:t>
            </a:r>
            <a:endParaRPr lang="zh-CN" altLang="en-US" sz="3200" b="1" dirty="0">
              <a:effectLst>
                <a:outerShdw blurRad="38100" dist="38100" dir="2700000" algn="tl">
                  <a:srgbClr val="000000">
                    <a:alpha val="43137"/>
                  </a:srgbClr>
                </a:outerShdw>
              </a:effectLst>
            </a:endParaRPr>
          </a:p>
        </p:txBody>
      </p:sp>
      <p:sp>
        <p:nvSpPr>
          <p:cNvPr id="37" name="矩形 36"/>
          <p:cNvSpPr/>
          <p:nvPr/>
        </p:nvSpPr>
        <p:spPr>
          <a:xfrm>
            <a:off x="5693480" y="3284608"/>
            <a:ext cx="1259632" cy="584775"/>
          </a:xfrm>
          <a:prstGeom prst="rect">
            <a:avLst/>
          </a:prstGeom>
        </p:spPr>
        <p:txBody>
          <a:bodyPr wrap="square">
            <a:spAutoFit/>
          </a:bodyPr>
          <a:lstStyle/>
          <a:p>
            <a:pPr algn="ctr"/>
            <a:r>
              <a:rPr lang="en-US" altLang="zh-CN" sz="3200" b="1" dirty="0" smtClean="0">
                <a:effectLst>
                  <a:outerShdw blurRad="38100" dist="38100" dir="2700000" algn="tl">
                    <a:srgbClr val="000000">
                      <a:alpha val="43137"/>
                    </a:srgbClr>
                  </a:outerShdw>
                </a:effectLst>
              </a:rPr>
              <a:t>U = 1</a:t>
            </a:r>
            <a:endParaRPr lang="zh-CN" alt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6197730"/>
      </p:ext>
    </p:extLst>
  </p:cSld>
  <p:clrMapOvr>
    <a:masterClrMapping/>
  </p:clrMapOvr>
  <mc:AlternateContent xmlns:mc="http://schemas.openxmlformats.org/markup-compatibility/2006" xmlns:p14="http://schemas.microsoft.com/office/powerpoint/2010/main">
    <mc:Choice Requires="p14">
      <p:transition spd="slow" p14:dur="1100">
        <p14:switch dir="l"/>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4) = 0.8*p(x_3)+0.1*p(x_4)+0.1*p(x_2)$&#10;&#10;&#10;\end{document}"/>
  <p:tag name="IGUANATEXSIZE" val="2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equation}\nonumber&#10;H= -\Sigma p(x_i)\log_2 p(x_i)&#10;\end{equation}&#10;&#10;&#10;\end{document}"/>
  <p:tag name="IGUANATEXSIZE" val="2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equation}\nonumber&#10;H= -\Sigma p(x_i)\log_2 p(x_i)&#10;\end{equation}&#10;&#10;&#10;\end{document}"/>
  <p:tag name="IGUANATEXSIZE" val="2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2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n$&#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n$&#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n$&#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n$&#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n$&#10;&#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2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 | z)$ &#10;&#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 | z)$ &#10;&#10;&#10;\end{document}"/>
  <p:tag name="IGUANATEXSIZE" val="2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 | z)$ &#10;&#10;&#10;\end{document}"/>
  <p:tag name="IGUANATEXSIZE" val="2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text{robot is at red cell} | z)=1/3$ &#10;&#10;&#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text{robot is at green cell} | z)=1/9$ &#10;&#10;&#10;\end{document}"/>
  <p:tag name="IGUANATEXSIZE" val="2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10150</TotalTime>
  <Words>4114</Words>
  <Application>Microsoft Office PowerPoint</Application>
  <PresentationFormat>全屏显示(4:3)</PresentationFormat>
  <Paragraphs>837</Paragraphs>
  <Slides>139</Slides>
  <Notes>0</Notes>
  <HiddenSlides>0</HiddenSlides>
  <MMClips>1</MMClips>
  <ScaleCrop>false</ScaleCrop>
  <HeadingPairs>
    <vt:vector size="6" baseType="variant">
      <vt:variant>
        <vt:lpstr>已用的字体</vt:lpstr>
      </vt:variant>
      <vt:variant>
        <vt:i4>13</vt:i4>
      </vt:variant>
      <vt:variant>
        <vt:lpstr>主题</vt:lpstr>
      </vt:variant>
      <vt:variant>
        <vt:i4>8</vt:i4>
      </vt:variant>
      <vt:variant>
        <vt:lpstr>幻灯片标题</vt:lpstr>
      </vt:variant>
      <vt:variant>
        <vt:i4>139</vt:i4>
      </vt:variant>
    </vt:vector>
  </HeadingPairs>
  <TitlesOfParts>
    <vt:vector size="160" baseType="lpstr">
      <vt:lpstr>Browallia New</vt:lpstr>
      <vt:lpstr>Gill Sans</vt:lpstr>
      <vt:lpstr>Heiti SC Light</vt:lpstr>
      <vt:lpstr>Tunga</vt:lpstr>
      <vt:lpstr>宋体</vt:lpstr>
      <vt:lpstr>Arial</vt:lpstr>
      <vt:lpstr>Calibri</vt:lpstr>
      <vt:lpstr>Candara</vt:lpstr>
      <vt:lpstr>Comic Sans MS</vt:lpstr>
      <vt:lpstr>Corbel</vt:lpstr>
      <vt:lpstr>Courier New</vt:lpstr>
      <vt:lpstr>Impact</vt:lpstr>
      <vt:lpstr>Wingdings</vt:lpstr>
      <vt:lpstr>1_Office 主题</vt:lpstr>
      <vt:lpstr>2_Office 主题</vt:lpstr>
      <vt:lpstr>3_Office 主题</vt:lpstr>
      <vt:lpstr>4_Office 主题</vt:lpstr>
      <vt:lpstr>5_Office 主题</vt:lpstr>
      <vt:lpstr>照片 - 垂直倒影</vt:lpstr>
      <vt:lpstr>6_Office 主题</vt:lpstr>
      <vt:lpstr>8_Office 主题</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 Sun</cp:lastModifiedBy>
  <cp:revision>514</cp:revision>
  <dcterms:created xsi:type="dcterms:W3CDTF">2013-03-12T03:45:40Z</dcterms:created>
  <dcterms:modified xsi:type="dcterms:W3CDTF">2015-10-09T01:16:28Z</dcterms:modified>
</cp:coreProperties>
</file>